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7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8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9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10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2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3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4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5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6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7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8" r:id="rId11"/>
    <p:sldId id="269" r:id="rId12"/>
    <p:sldId id="275" r:id="rId13"/>
    <p:sldId id="276" r:id="rId14"/>
    <p:sldId id="266" r:id="rId15"/>
    <p:sldId id="277" r:id="rId16"/>
    <p:sldId id="278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4300"/>
    <a:srgbClr val="625743"/>
    <a:srgbClr val="D7A979"/>
    <a:srgbClr val="FFD6A9"/>
    <a:srgbClr val="7373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95"/>
    <p:restoredTop sz="79538"/>
  </p:normalViewPr>
  <p:slideViewPr>
    <p:cSldViewPr snapToGrid="0">
      <p:cViewPr>
        <p:scale>
          <a:sx n="147" d="100"/>
          <a:sy n="147" d="100"/>
        </p:scale>
        <p:origin x="632" y="-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F1B5CAA-585E-6041-BA02-6ECE3A1755E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4F697D17-8833-144D-8A04-B9A8814F719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gm:t>
    </dgm:pt>
    <dgm:pt modelId="{4BA14386-A85E-234D-A91C-94C56B0F7981}" type="par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DC9E83-FF15-704A-A6B9-DB2B9A038C61}" type="sibTrans" cxnId="{1DE2FB25-ACF5-6E47-A803-FB859DAF5B53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F5E8D04-42AF-9C4C-ACAE-AE135B5BD07D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gm:t>
    </dgm:pt>
    <dgm:pt modelId="{B16AA2A1-01D2-E34B-B87F-C56F06FD4118}" type="sib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DE80C72-3013-F74C-9BC4-743EE806147D}" type="parTrans" cxnId="{84D899A2-BE92-CD40-AB91-8729195B3D1E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A45FE42-8832-4349-896D-40984BBF1B0C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gm:t>
    </dgm:pt>
    <dgm:pt modelId="{3D73B388-61A6-164C-B948-FC343BCB250A}" type="sib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4A16C37-6401-CF41-ABA2-1B3234E8A1A2}" type="parTrans" cxnId="{AEC74954-3AF1-954B-8611-118D2EF77436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59DE029-3B29-4049-BF55-B717DDBBFB6F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gm:t>
    </dgm:pt>
    <dgm:pt modelId="{DCCC3F62-0498-A84B-82CE-B3499A57C133}" type="sib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7A1E32A-8B33-E546-A931-46EF150F6B07}" type="parTrans" cxnId="{CD759698-AC56-DB4C-B897-64ACFDF7E220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5812556-7E25-DD41-9D46-1E91A7FB8D31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gm:t>
    </dgm:pt>
    <dgm:pt modelId="{FFCD44C1-6DF8-1440-A71D-3D06EFB4F2D8}" type="sib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6E5CCAA-2C43-AE4B-8E53-255141116DE5}" type="parTrans" cxnId="{AE03D5F6-49E5-2B41-807C-A5D5DDC1D9D8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DD0D0B-34C4-CE4A-AAFF-8D8A8426AC65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gm:t>
    </dgm:pt>
    <dgm:pt modelId="{0135CFE3-EC52-9640-B3F6-E1401176788B}" type="sib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418F054-C113-E542-A4E3-75F390FF184C}" type="parTrans" cxnId="{80FACCC2-5534-A24A-A7ED-B955CE430C17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E99B086-9831-9A4D-BB66-7FC0A7EF350C}">
      <dgm:prSet phldrT="[Text]" custT="1"/>
      <dgm:spPr>
        <a:solidFill>
          <a:srgbClr val="7A4300"/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gm:t>
    </dgm:pt>
    <dgm:pt modelId="{B7B17736-23CF-5E49-A063-4FB58CE0A0FB}" type="sib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A3A59CD-B515-BF46-AD71-1A7C64CACF90}" type="parTrans" cxnId="{4ABE1664-99EC-184F-A826-6F5DC331EBEC}">
      <dgm:prSet/>
      <dgm:spPr/>
      <dgm:t>
        <a:bodyPr/>
        <a:lstStyle/>
        <a:p>
          <a:endParaRPr lang="en-US" sz="160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95FF6EC-4396-1C46-985E-063A938712BE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gm:t>
    </dgm:pt>
    <dgm:pt modelId="{18874237-0989-8B43-B8D9-4013A187047F}" type="parTrans" cxnId="{A90A21C1-9EA7-A446-A228-DD721A5FF1D1}">
      <dgm:prSet/>
      <dgm:spPr/>
      <dgm:t>
        <a:bodyPr/>
        <a:lstStyle/>
        <a:p>
          <a:endParaRPr lang="en-US"/>
        </a:p>
      </dgm:t>
    </dgm:pt>
    <dgm:pt modelId="{46225EAC-D9AE-E443-B082-C68CBC501D7A}" type="sibTrans" cxnId="{A90A21C1-9EA7-A446-A228-DD721A5FF1D1}">
      <dgm:prSet/>
      <dgm:spPr/>
      <dgm:t>
        <a:bodyPr/>
        <a:lstStyle/>
        <a:p>
          <a:endParaRPr lang="en-US"/>
        </a:p>
      </dgm:t>
    </dgm:pt>
    <dgm:pt modelId="{1CC492BF-2FDA-6043-B23C-70F573BDBE27}">
      <dgm:prSet phldrT="[Text]" custT="1"/>
      <dgm:spPr>
        <a:solidFill>
          <a:schemeClr val="bg1">
            <a:lumMod val="85000"/>
          </a:schemeClr>
        </a:solidFill>
      </dgm:spPr>
      <dgm:t>
        <a:bodyPr/>
        <a:lstStyle/>
        <a:p>
          <a:r>
            <a:rPr lang="en-US" sz="11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gm:t>
    </dgm:pt>
    <dgm:pt modelId="{6C6AD760-ACCA-9145-8655-141B8D6E1772}" type="parTrans" cxnId="{437F82EF-6490-8B4A-86B4-6C0523E7E05C}">
      <dgm:prSet/>
      <dgm:spPr/>
      <dgm:t>
        <a:bodyPr/>
        <a:lstStyle/>
        <a:p>
          <a:endParaRPr lang="en-US"/>
        </a:p>
      </dgm:t>
    </dgm:pt>
    <dgm:pt modelId="{8B7FB0C7-B4FB-594E-9567-07512F7AB70A}" type="sibTrans" cxnId="{437F82EF-6490-8B4A-86B4-6C0523E7E05C}">
      <dgm:prSet/>
      <dgm:spPr/>
      <dgm:t>
        <a:bodyPr/>
        <a:lstStyle/>
        <a:p>
          <a:endParaRPr lang="en-US"/>
        </a:p>
      </dgm:t>
    </dgm:pt>
    <dgm:pt modelId="{3710510A-DAA2-4244-8B78-1D50EE748EDA}" type="pres">
      <dgm:prSet presAssocID="{CF1B5CAA-585E-6041-BA02-6ECE3A1755E6}" presName="Name0" presStyleCnt="0">
        <dgm:presLayoutVars>
          <dgm:dir/>
          <dgm:animLvl val="lvl"/>
          <dgm:resizeHandles val="exact"/>
        </dgm:presLayoutVars>
      </dgm:prSet>
      <dgm:spPr/>
    </dgm:pt>
    <dgm:pt modelId="{2D58F180-6F5E-D342-9432-15DA2D90B3AA}" type="pres">
      <dgm:prSet presAssocID="{4F697D17-8833-144D-8A04-B9A8814F719C}" presName="parTxOnly" presStyleLbl="node1" presStyleIdx="0" presStyleCnt="9">
        <dgm:presLayoutVars>
          <dgm:chMax val="0"/>
          <dgm:chPref val="0"/>
          <dgm:bulletEnabled val="1"/>
        </dgm:presLayoutVars>
      </dgm:prSet>
      <dgm:spPr/>
    </dgm:pt>
    <dgm:pt modelId="{FB1146B7-472E-0543-834D-522E93CCBAA4}" type="pres">
      <dgm:prSet presAssocID="{71DC9E83-FF15-704A-A6B9-DB2B9A038C61}" presName="parTxOnlySpace" presStyleCnt="0"/>
      <dgm:spPr/>
    </dgm:pt>
    <dgm:pt modelId="{4F52F728-68D1-FE43-BA99-0C46147CB528}" type="pres">
      <dgm:prSet presAssocID="{BF5E8D04-42AF-9C4C-ACAE-AE135B5BD07D}" presName="parTxOnly" presStyleLbl="node1" presStyleIdx="1" presStyleCnt="9">
        <dgm:presLayoutVars>
          <dgm:chMax val="0"/>
          <dgm:chPref val="0"/>
          <dgm:bulletEnabled val="1"/>
        </dgm:presLayoutVars>
      </dgm:prSet>
      <dgm:spPr/>
    </dgm:pt>
    <dgm:pt modelId="{0BDD52AA-55B7-D442-9EB1-95C6F9C102DD}" type="pres">
      <dgm:prSet presAssocID="{B16AA2A1-01D2-E34B-B87F-C56F06FD4118}" presName="parTxOnlySpace" presStyleCnt="0"/>
      <dgm:spPr/>
    </dgm:pt>
    <dgm:pt modelId="{A9FA3D92-F2A9-344D-8B24-870868C6D8FD}" type="pres">
      <dgm:prSet presAssocID="{AA45FE42-8832-4349-896D-40984BBF1B0C}" presName="parTxOnly" presStyleLbl="node1" presStyleIdx="2" presStyleCnt="9">
        <dgm:presLayoutVars>
          <dgm:chMax val="0"/>
          <dgm:chPref val="0"/>
          <dgm:bulletEnabled val="1"/>
        </dgm:presLayoutVars>
      </dgm:prSet>
      <dgm:spPr/>
    </dgm:pt>
    <dgm:pt modelId="{BD83F14D-4114-234F-A342-33624A9CCF8A}" type="pres">
      <dgm:prSet presAssocID="{3D73B388-61A6-164C-B948-FC343BCB250A}" presName="parTxOnlySpace" presStyleCnt="0"/>
      <dgm:spPr/>
    </dgm:pt>
    <dgm:pt modelId="{C961668A-829B-0D46-A8F2-7394BAE63213}" type="pres">
      <dgm:prSet presAssocID="{659DE029-3B29-4049-BF55-B717DDBBFB6F}" presName="parTxOnly" presStyleLbl="node1" presStyleIdx="3" presStyleCnt="9">
        <dgm:presLayoutVars>
          <dgm:chMax val="0"/>
          <dgm:chPref val="0"/>
          <dgm:bulletEnabled val="1"/>
        </dgm:presLayoutVars>
      </dgm:prSet>
      <dgm:spPr/>
    </dgm:pt>
    <dgm:pt modelId="{47CC3C53-7EF4-704D-B35D-719F57F96679}" type="pres">
      <dgm:prSet presAssocID="{DCCC3F62-0498-A84B-82CE-B3499A57C133}" presName="parTxOnlySpace" presStyleCnt="0"/>
      <dgm:spPr/>
    </dgm:pt>
    <dgm:pt modelId="{D5535265-2742-584F-BB9C-98636E4155C7}" type="pres">
      <dgm:prSet presAssocID="{E5812556-7E25-DD41-9D46-1E91A7FB8D31}" presName="parTxOnly" presStyleLbl="node1" presStyleIdx="4" presStyleCnt="9">
        <dgm:presLayoutVars>
          <dgm:chMax val="0"/>
          <dgm:chPref val="0"/>
          <dgm:bulletEnabled val="1"/>
        </dgm:presLayoutVars>
      </dgm:prSet>
      <dgm:spPr/>
    </dgm:pt>
    <dgm:pt modelId="{93557BA1-2437-1342-AD1D-DFEDE041BEC8}" type="pres">
      <dgm:prSet presAssocID="{FFCD44C1-6DF8-1440-A71D-3D06EFB4F2D8}" presName="parTxOnlySpace" presStyleCnt="0"/>
      <dgm:spPr/>
    </dgm:pt>
    <dgm:pt modelId="{E1F4C23B-C8ED-2648-B1EE-DC50E4E6A27F}" type="pres">
      <dgm:prSet presAssocID="{35DD0D0B-34C4-CE4A-AAFF-8D8A8426AC65}" presName="parTxOnly" presStyleLbl="node1" presStyleIdx="5" presStyleCnt="9">
        <dgm:presLayoutVars>
          <dgm:chMax val="0"/>
          <dgm:chPref val="0"/>
          <dgm:bulletEnabled val="1"/>
        </dgm:presLayoutVars>
      </dgm:prSet>
      <dgm:spPr/>
    </dgm:pt>
    <dgm:pt modelId="{B213013E-572F-7C4A-8DBC-0F91B85B9D76}" type="pres">
      <dgm:prSet presAssocID="{0135CFE3-EC52-9640-B3F6-E1401176788B}" presName="parTxOnlySpace" presStyleCnt="0"/>
      <dgm:spPr/>
    </dgm:pt>
    <dgm:pt modelId="{B8C34B16-2268-B04F-A1AA-3718413A406C}" type="pres">
      <dgm:prSet presAssocID="{DE99B086-9831-9A4D-BB66-7FC0A7EF350C}" presName="parTxOnly" presStyleLbl="node1" presStyleIdx="6" presStyleCnt="9">
        <dgm:presLayoutVars>
          <dgm:chMax val="0"/>
          <dgm:chPref val="0"/>
          <dgm:bulletEnabled val="1"/>
        </dgm:presLayoutVars>
      </dgm:prSet>
      <dgm:spPr/>
    </dgm:pt>
    <dgm:pt modelId="{FA8CCB5F-3EEF-9047-AC68-DEDD113113FC}" type="pres">
      <dgm:prSet presAssocID="{B7B17736-23CF-5E49-A063-4FB58CE0A0FB}" presName="parTxOnlySpace" presStyleCnt="0"/>
      <dgm:spPr/>
    </dgm:pt>
    <dgm:pt modelId="{E4B01C30-7AC3-1147-BAF4-EB15CE902559}" type="pres">
      <dgm:prSet presAssocID="{E95FF6EC-4396-1C46-985E-063A938712BE}" presName="parTxOnly" presStyleLbl="node1" presStyleIdx="7" presStyleCnt="9">
        <dgm:presLayoutVars>
          <dgm:chMax val="0"/>
          <dgm:chPref val="0"/>
          <dgm:bulletEnabled val="1"/>
        </dgm:presLayoutVars>
      </dgm:prSet>
      <dgm:spPr/>
    </dgm:pt>
    <dgm:pt modelId="{4F37304B-F847-654D-ADE2-F153DB77DE00}" type="pres">
      <dgm:prSet presAssocID="{46225EAC-D9AE-E443-B082-C68CBC501D7A}" presName="parTxOnlySpace" presStyleCnt="0"/>
      <dgm:spPr/>
    </dgm:pt>
    <dgm:pt modelId="{168E8AFC-5F06-354C-A3B5-339645D80900}" type="pres">
      <dgm:prSet presAssocID="{1CC492BF-2FDA-6043-B23C-70F573BDBE27}" presName="parTxOnly" presStyleLbl="node1" presStyleIdx="8" presStyleCnt="9">
        <dgm:presLayoutVars>
          <dgm:chMax val="0"/>
          <dgm:chPref val="0"/>
          <dgm:bulletEnabled val="1"/>
        </dgm:presLayoutVars>
      </dgm:prSet>
      <dgm:spPr/>
    </dgm:pt>
  </dgm:ptLst>
  <dgm:cxnLst>
    <dgm:cxn modelId="{F3EB3312-5BB4-D642-8164-7DF6D613C694}" type="presOf" srcId="{DE99B086-9831-9A4D-BB66-7FC0A7EF350C}" destId="{B8C34B16-2268-B04F-A1AA-3718413A406C}" srcOrd="0" destOrd="0" presId="urn:microsoft.com/office/officeart/2005/8/layout/chevron1"/>
    <dgm:cxn modelId="{7EB63F24-7886-9A4F-A698-3EF4019E62AE}" type="presOf" srcId="{E95FF6EC-4396-1C46-985E-063A938712BE}" destId="{E4B01C30-7AC3-1147-BAF4-EB15CE902559}" srcOrd="0" destOrd="0" presId="urn:microsoft.com/office/officeart/2005/8/layout/chevron1"/>
    <dgm:cxn modelId="{1DE2FB25-ACF5-6E47-A803-FB859DAF5B53}" srcId="{CF1B5CAA-585E-6041-BA02-6ECE3A1755E6}" destId="{4F697D17-8833-144D-8A04-B9A8814F719C}" srcOrd="0" destOrd="0" parTransId="{4BA14386-A85E-234D-A91C-94C56B0F7981}" sibTransId="{71DC9E83-FF15-704A-A6B9-DB2B9A038C61}"/>
    <dgm:cxn modelId="{C0F0E934-FDCC-8C4F-BD08-947047329E33}" type="presOf" srcId="{4F697D17-8833-144D-8A04-B9A8814F719C}" destId="{2D58F180-6F5E-D342-9432-15DA2D90B3AA}" srcOrd="0" destOrd="0" presId="urn:microsoft.com/office/officeart/2005/8/layout/chevron1"/>
    <dgm:cxn modelId="{4AAB2D46-28D6-E743-9D20-E2517E2A1214}" type="presOf" srcId="{AA45FE42-8832-4349-896D-40984BBF1B0C}" destId="{A9FA3D92-F2A9-344D-8B24-870868C6D8FD}" srcOrd="0" destOrd="0" presId="urn:microsoft.com/office/officeart/2005/8/layout/chevron1"/>
    <dgm:cxn modelId="{AEC74954-3AF1-954B-8611-118D2EF77436}" srcId="{CF1B5CAA-585E-6041-BA02-6ECE3A1755E6}" destId="{AA45FE42-8832-4349-896D-40984BBF1B0C}" srcOrd="2" destOrd="0" parTransId="{14A16C37-6401-CF41-ABA2-1B3234E8A1A2}" sibTransId="{3D73B388-61A6-164C-B948-FC343BCB250A}"/>
    <dgm:cxn modelId="{9E42E157-A9EA-504D-8C7D-746A1A2358A2}" type="presOf" srcId="{E5812556-7E25-DD41-9D46-1E91A7FB8D31}" destId="{D5535265-2742-584F-BB9C-98636E4155C7}" srcOrd="0" destOrd="0" presId="urn:microsoft.com/office/officeart/2005/8/layout/chevron1"/>
    <dgm:cxn modelId="{4ABE1664-99EC-184F-A826-6F5DC331EBEC}" srcId="{CF1B5CAA-585E-6041-BA02-6ECE3A1755E6}" destId="{DE99B086-9831-9A4D-BB66-7FC0A7EF350C}" srcOrd="6" destOrd="0" parTransId="{6A3A59CD-B515-BF46-AD71-1A7C64CACF90}" sibTransId="{B7B17736-23CF-5E49-A063-4FB58CE0A0FB}"/>
    <dgm:cxn modelId="{F30CE384-1C5B-1343-BCD4-523E71B1E3A9}" type="presOf" srcId="{BF5E8D04-42AF-9C4C-ACAE-AE135B5BD07D}" destId="{4F52F728-68D1-FE43-BA99-0C46147CB528}" srcOrd="0" destOrd="0" presId="urn:microsoft.com/office/officeart/2005/8/layout/chevron1"/>
    <dgm:cxn modelId="{CD759698-AC56-DB4C-B897-64ACFDF7E220}" srcId="{CF1B5CAA-585E-6041-BA02-6ECE3A1755E6}" destId="{659DE029-3B29-4049-BF55-B717DDBBFB6F}" srcOrd="3" destOrd="0" parTransId="{67A1E32A-8B33-E546-A931-46EF150F6B07}" sibTransId="{DCCC3F62-0498-A84B-82CE-B3499A57C133}"/>
    <dgm:cxn modelId="{84D899A2-BE92-CD40-AB91-8729195B3D1E}" srcId="{CF1B5CAA-585E-6041-BA02-6ECE3A1755E6}" destId="{BF5E8D04-42AF-9C4C-ACAE-AE135B5BD07D}" srcOrd="1" destOrd="0" parTransId="{BDE80C72-3013-F74C-9BC4-743EE806147D}" sibTransId="{B16AA2A1-01D2-E34B-B87F-C56F06FD4118}"/>
    <dgm:cxn modelId="{7C93B3BA-0104-F443-8E27-F337BAD24905}" type="presOf" srcId="{1CC492BF-2FDA-6043-B23C-70F573BDBE27}" destId="{168E8AFC-5F06-354C-A3B5-339645D80900}" srcOrd="0" destOrd="0" presId="urn:microsoft.com/office/officeart/2005/8/layout/chevron1"/>
    <dgm:cxn modelId="{A90A21C1-9EA7-A446-A228-DD721A5FF1D1}" srcId="{CF1B5CAA-585E-6041-BA02-6ECE3A1755E6}" destId="{E95FF6EC-4396-1C46-985E-063A938712BE}" srcOrd="7" destOrd="0" parTransId="{18874237-0989-8B43-B8D9-4013A187047F}" sibTransId="{46225EAC-D9AE-E443-B082-C68CBC501D7A}"/>
    <dgm:cxn modelId="{80FACCC2-5534-A24A-A7ED-B955CE430C17}" srcId="{CF1B5CAA-585E-6041-BA02-6ECE3A1755E6}" destId="{35DD0D0B-34C4-CE4A-AAFF-8D8A8426AC65}" srcOrd="5" destOrd="0" parTransId="{B418F054-C113-E542-A4E3-75F390FF184C}" sibTransId="{0135CFE3-EC52-9640-B3F6-E1401176788B}"/>
    <dgm:cxn modelId="{3986E6CF-B806-AC40-AC95-4B2324F2EFF1}" type="presOf" srcId="{CF1B5CAA-585E-6041-BA02-6ECE3A1755E6}" destId="{3710510A-DAA2-4244-8B78-1D50EE748EDA}" srcOrd="0" destOrd="0" presId="urn:microsoft.com/office/officeart/2005/8/layout/chevron1"/>
    <dgm:cxn modelId="{C179D5DC-51E5-284B-8AF7-B29D37205EA8}" type="presOf" srcId="{35DD0D0B-34C4-CE4A-AAFF-8D8A8426AC65}" destId="{E1F4C23B-C8ED-2648-B1EE-DC50E4E6A27F}" srcOrd="0" destOrd="0" presId="urn:microsoft.com/office/officeart/2005/8/layout/chevron1"/>
    <dgm:cxn modelId="{9AB7F7EB-8D64-794B-AD38-B2DC3B7A08A6}" type="presOf" srcId="{659DE029-3B29-4049-BF55-B717DDBBFB6F}" destId="{C961668A-829B-0D46-A8F2-7394BAE63213}" srcOrd="0" destOrd="0" presId="urn:microsoft.com/office/officeart/2005/8/layout/chevron1"/>
    <dgm:cxn modelId="{437F82EF-6490-8B4A-86B4-6C0523E7E05C}" srcId="{CF1B5CAA-585E-6041-BA02-6ECE3A1755E6}" destId="{1CC492BF-2FDA-6043-B23C-70F573BDBE27}" srcOrd="8" destOrd="0" parTransId="{6C6AD760-ACCA-9145-8655-141B8D6E1772}" sibTransId="{8B7FB0C7-B4FB-594E-9567-07512F7AB70A}"/>
    <dgm:cxn modelId="{AE03D5F6-49E5-2B41-807C-A5D5DDC1D9D8}" srcId="{CF1B5CAA-585E-6041-BA02-6ECE3A1755E6}" destId="{E5812556-7E25-DD41-9D46-1E91A7FB8D31}" srcOrd="4" destOrd="0" parTransId="{56E5CCAA-2C43-AE4B-8E53-255141116DE5}" sibTransId="{FFCD44C1-6DF8-1440-A71D-3D06EFB4F2D8}"/>
    <dgm:cxn modelId="{3D1C19D4-78B9-F14C-8F6C-1D72408117A1}" type="presParOf" srcId="{3710510A-DAA2-4244-8B78-1D50EE748EDA}" destId="{2D58F180-6F5E-D342-9432-15DA2D90B3AA}" srcOrd="0" destOrd="0" presId="urn:microsoft.com/office/officeart/2005/8/layout/chevron1"/>
    <dgm:cxn modelId="{596110B4-9099-6E4F-B44F-FE9BE33F8413}" type="presParOf" srcId="{3710510A-DAA2-4244-8B78-1D50EE748EDA}" destId="{FB1146B7-472E-0543-834D-522E93CCBAA4}" srcOrd="1" destOrd="0" presId="urn:microsoft.com/office/officeart/2005/8/layout/chevron1"/>
    <dgm:cxn modelId="{065339DF-F6F6-BF41-BAC2-4485FCD601B6}" type="presParOf" srcId="{3710510A-DAA2-4244-8B78-1D50EE748EDA}" destId="{4F52F728-68D1-FE43-BA99-0C46147CB528}" srcOrd="2" destOrd="0" presId="urn:microsoft.com/office/officeart/2005/8/layout/chevron1"/>
    <dgm:cxn modelId="{617FE462-D434-FA4F-9EE1-6DF83A1E3D29}" type="presParOf" srcId="{3710510A-DAA2-4244-8B78-1D50EE748EDA}" destId="{0BDD52AA-55B7-D442-9EB1-95C6F9C102DD}" srcOrd="3" destOrd="0" presId="urn:microsoft.com/office/officeart/2005/8/layout/chevron1"/>
    <dgm:cxn modelId="{257C2355-9888-3C41-9145-4F7283B6ED1E}" type="presParOf" srcId="{3710510A-DAA2-4244-8B78-1D50EE748EDA}" destId="{A9FA3D92-F2A9-344D-8B24-870868C6D8FD}" srcOrd="4" destOrd="0" presId="urn:microsoft.com/office/officeart/2005/8/layout/chevron1"/>
    <dgm:cxn modelId="{F8CDFB2D-AD8D-D949-BE49-47A6AF391501}" type="presParOf" srcId="{3710510A-DAA2-4244-8B78-1D50EE748EDA}" destId="{BD83F14D-4114-234F-A342-33624A9CCF8A}" srcOrd="5" destOrd="0" presId="urn:microsoft.com/office/officeart/2005/8/layout/chevron1"/>
    <dgm:cxn modelId="{D739A6AC-1AE5-AC4E-AC52-0010E5A45249}" type="presParOf" srcId="{3710510A-DAA2-4244-8B78-1D50EE748EDA}" destId="{C961668A-829B-0D46-A8F2-7394BAE63213}" srcOrd="6" destOrd="0" presId="urn:microsoft.com/office/officeart/2005/8/layout/chevron1"/>
    <dgm:cxn modelId="{3C3BF183-C3C0-9744-B895-521DBBBF5546}" type="presParOf" srcId="{3710510A-DAA2-4244-8B78-1D50EE748EDA}" destId="{47CC3C53-7EF4-704D-B35D-719F57F96679}" srcOrd="7" destOrd="0" presId="urn:microsoft.com/office/officeart/2005/8/layout/chevron1"/>
    <dgm:cxn modelId="{7B6CD692-5B9C-1049-8FE4-46BDCF3C470F}" type="presParOf" srcId="{3710510A-DAA2-4244-8B78-1D50EE748EDA}" destId="{D5535265-2742-584F-BB9C-98636E4155C7}" srcOrd="8" destOrd="0" presId="urn:microsoft.com/office/officeart/2005/8/layout/chevron1"/>
    <dgm:cxn modelId="{6F8E928A-F5CD-B84D-B4F6-1F13E61081B8}" type="presParOf" srcId="{3710510A-DAA2-4244-8B78-1D50EE748EDA}" destId="{93557BA1-2437-1342-AD1D-DFEDE041BEC8}" srcOrd="9" destOrd="0" presId="urn:microsoft.com/office/officeart/2005/8/layout/chevron1"/>
    <dgm:cxn modelId="{1FBF7F45-639F-C54C-B83F-F668E680FB7D}" type="presParOf" srcId="{3710510A-DAA2-4244-8B78-1D50EE748EDA}" destId="{E1F4C23B-C8ED-2648-B1EE-DC50E4E6A27F}" srcOrd="10" destOrd="0" presId="urn:microsoft.com/office/officeart/2005/8/layout/chevron1"/>
    <dgm:cxn modelId="{7BAB72CA-D453-8441-A5F6-014765DF857D}" type="presParOf" srcId="{3710510A-DAA2-4244-8B78-1D50EE748EDA}" destId="{B213013E-572F-7C4A-8DBC-0F91B85B9D76}" srcOrd="11" destOrd="0" presId="urn:microsoft.com/office/officeart/2005/8/layout/chevron1"/>
    <dgm:cxn modelId="{94DDADF3-68DC-DF47-ABA7-7D035380F288}" type="presParOf" srcId="{3710510A-DAA2-4244-8B78-1D50EE748EDA}" destId="{B8C34B16-2268-B04F-A1AA-3718413A406C}" srcOrd="12" destOrd="0" presId="urn:microsoft.com/office/officeart/2005/8/layout/chevron1"/>
    <dgm:cxn modelId="{8A7B7D68-8F99-E648-91A1-47F0DBEC55AD}" type="presParOf" srcId="{3710510A-DAA2-4244-8B78-1D50EE748EDA}" destId="{FA8CCB5F-3EEF-9047-AC68-DEDD113113FC}" srcOrd="13" destOrd="0" presId="urn:microsoft.com/office/officeart/2005/8/layout/chevron1"/>
    <dgm:cxn modelId="{DB500177-2583-E14A-91D3-EFC7A115AF2B}" type="presParOf" srcId="{3710510A-DAA2-4244-8B78-1D50EE748EDA}" destId="{E4B01C30-7AC3-1147-BAF4-EB15CE902559}" srcOrd="14" destOrd="0" presId="urn:microsoft.com/office/officeart/2005/8/layout/chevron1"/>
    <dgm:cxn modelId="{8AB01ABE-351A-AA47-BEEF-D13D59FCCB92}" type="presParOf" srcId="{3710510A-DAA2-4244-8B78-1D50EE748EDA}" destId="{4F37304B-F847-654D-ADE2-F153DB77DE00}" srcOrd="15" destOrd="0" presId="urn:microsoft.com/office/officeart/2005/8/layout/chevron1"/>
    <dgm:cxn modelId="{B097D2DE-F656-6249-ADE7-B81AD3DE9C2C}" type="presParOf" srcId="{3710510A-DAA2-4244-8B78-1D50EE748EDA}" destId="{168E8AFC-5F06-354C-A3B5-339645D80900}" srcOrd="16" destOrd="0" presId="urn:microsoft.com/office/officeart/2005/8/layout/chevron1"/>
  </dgm:cxnLst>
  <dgm:bg>
    <a:solidFill>
      <a:schemeClr val="bg1"/>
    </a:solidFill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58F180-6F5E-D342-9432-15DA2D90B3AA}">
      <dsp:nvSpPr>
        <dsp:cNvPr id="0" name=""/>
        <dsp:cNvSpPr/>
      </dsp:nvSpPr>
      <dsp:spPr>
        <a:xfrm>
          <a:off x="141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Introduction</a:t>
          </a:r>
        </a:p>
      </dsp:txBody>
      <dsp:txXfrm>
        <a:off x="244955" y="0"/>
        <a:ext cx="921884" cy="489628"/>
      </dsp:txXfrm>
    </dsp:sp>
    <dsp:sp modelId="{4F52F728-68D1-FE43-BA99-0C46147CB528}">
      <dsp:nvSpPr>
        <dsp:cNvPr id="0" name=""/>
        <dsp:cNvSpPr/>
      </dsp:nvSpPr>
      <dsp:spPr>
        <a:xfrm>
          <a:off x="1270502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Data</a:t>
          </a:r>
        </a:p>
      </dsp:txBody>
      <dsp:txXfrm>
        <a:off x="1515316" y="0"/>
        <a:ext cx="921884" cy="489628"/>
      </dsp:txXfrm>
    </dsp:sp>
    <dsp:sp modelId="{A9FA3D92-F2A9-344D-8B24-870868C6D8FD}">
      <dsp:nvSpPr>
        <dsp:cNvPr id="0" name=""/>
        <dsp:cNvSpPr/>
      </dsp:nvSpPr>
      <dsp:spPr>
        <a:xfrm>
          <a:off x="2540863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Pipeline</a:t>
          </a:r>
        </a:p>
      </dsp:txBody>
      <dsp:txXfrm>
        <a:off x="2785677" y="0"/>
        <a:ext cx="921884" cy="489628"/>
      </dsp:txXfrm>
    </dsp:sp>
    <dsp:sp modelId="{C961668A-829B-0D46-A8F2-7394BAE63213}">
      <dsp:nvSpPr>
        <dsp:cNvPr id="0" name=""/>
        <dsp:cNvSpPr/>
      </dsp:nvSpPr>
      <dsp:spPr>
        <a:xfrm>
          <a:off x="3811224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Loading Data</a:t>
          </a:r>
        </a:p>
      </dsp:txBody>
      <dsp:txXfrm>
        <a:off x="4056038" y="0"/>
        <a:ext cx="921884" cy="489628"/>
      </dsp:txXfrm>
    </dsp:sp>
    <dsp:sp modelId="{D5535265-2742-584F-BB9C-98636E4155C7}">
      <dsp:nvSpPr>
        <dsp:cNvPr id="0" name=""/>
        <dsp:cNvSpPr/>
      </dsp:nvSpPr>
      <dsp:spPr>
        <a:xfrm>
          <a:off x="5081585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Sampling Data</a:t>
          </a:r>
        </a:p>
      </dsp:txBody>
      <dsp:txXfrm>
        <a:off x="5326399" y="0"/>
        <a:ext cx="921884" cy="489628"/>
      </dsp:txXfrm>
    </dsp:sp>
    <dsp:sp modelId="{E1F4C23B-C8ED-2648-B1EE-DC50E4E6A27F}">
      <dsp:nvSpPr>
        <dsp:cNvPr id="0" name=""/>
        <dsp:cNvSpPr/>
      </dsp:nvSpPr>
      <dsp:spPr>
        <a:xfrm>
          <a:off x="6351946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Cleaning Data</a:t>
          </a:r>
        </a:p>
      </dsp:txBody>
      <dsp:txXfrm>
        <a:off x="6596760" y="0"/>
        <a:ext cx="921884" cy="489628"/>
      </dsp:txXfrm>
    </dsp:sp>
    <dsp:sp modelId="{B8C34B16-2268-B04F-A1AA-3718413A406C}">
      <dsp:nvSpPr>
        <dsp:cNvPr id="0" name=""/>
        <dsp:cNvSpPr/>
      </dsp:nvSpPr>
      <dsp:spPr>
        <a:xfrm>
          <a:off x="7622307" y="0"/>
          <a:ext cx="1411512" cy="489628"/>
        </a:xfrm>
        <a:prstGeom prst="chevron">
          <a:avLst/>
        </a:prstGeom>
        <a:solidFill>
          <a:srgbClr val="7A4300"/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Evaluating Data</a:t>
          </a:r>
        </a:p>
      </dsp:txBody>
      <dsp:txXfrm>
        <a:off x="7867121" y="0"/>
        <a:ext cx="921884" cy="489628"/>
      </dsp:txXfrm>
    </dsp:sp>
    <dsp:sp modelId="{E4B01C30-7AC3-1147-BAF4-EB15CE902559}">
      <dsp:nvSpPr>
        <dsp:cNvPr id="0" name=""/>
        <dsp:cNvSpPr/>
      </dsp:nvSpPr>
      <dsp:spPr>
        <a:xfrm>
          <a:off x="8892668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Model</a:t>
          </a:r>
        </a:p>
      </dsp:txBody>
      <dsp:txXfrm>
        <a:off x="9137482" y="0"/>
        <a:ext cx="921884" cy="489628"/>
      </dsp:txXfrm>
    </dsp:sp>
    <dsp:sp modelId="{168E8AFC-5F06-354C-A3B5-339645D80900}">
      <dsp:nvSpPr>
        <dsp:cNvPr id="0" name=""/>
        <dsp:cNvSpPr/>
      </dsp:nvSpPr>
      <dsp:spPr>
        <a:xfrm>
          <a:off x="10163029" y="0"/>
          <a:ext cx="1411512" cy="489628"/>
        </a:xfrm>
        <a:prstGeom prst="chevron">
          <a:avLst/>
        </a:prstGeom>
        <a:solidFill>
          <a:schemeClr val="bg1">
            <a:lumMod val="8500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4006" tIns="14669" rIns="14669" bIns="14669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latin typeface="Arial" panose="020B0604020202020204" pitchFamily="34" charset="0"/>
              <a:cs typeface="Arial" panose="020B0604020202020204" pitchFamily="34" charset="0"/>
            </a:rPr>
            <a:t>Conclusion</a:t>
          </a:r>
        </a:p>
      </dsp:txBody>
      <dsp:txXfrm>
        <a:off x="10407843" y="0"/>
        <a:ext cx="921884" cy="4896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BDC5DE-FD27-E447-893C-988EC6720CA6}" type="datetimeFigureOut">
              <a:rPr lang="en-US" smtClean="0"/>
              <a:t>8/12/24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C85BF-78C0-034A-ABD7-51C341CF4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419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9579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800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Three main aspects of this study. Input/Output, CPUs, and how these drive wait times. They all interconnect and input/output is an inevitable part of any CPU process, especially in today’s world as data grows larger and larger.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I’ll explore the operational considerations of custom CPU Scheduling algorithms in high I/O settings.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There is currently limited research on this specific aspect</a:t>
            </a:r>
            <a:r>
              <a:rPr lang="en-US" sz="2800" dirty="0">
                <a:effectLst/>
              </a:rPr>
              <a:t> </a:t>
            </a: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I’ll also share where processes experience long I/O waits, such as those found in an airline kiosk setting.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718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2670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142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6337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Three main aspects of this study. Input/Output, CPUs, and how these drive wait times. They all interconnect and input/output is an inevitable part of any CPU process, especially in today’s world as data grows larger and larger.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I’ll explore the operational considerations of custom CPU Scheduling algorithms in high I/O settings.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There is currently limited research on this specific aspect</a:t>
            </a:r>
            <a:r>
              <a:rPr lang="en-US" sz="2800" dirty="0">
                <a:effectLst/>
              </a:rPr>
              <a:t> </a:t>
            </a: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I’ll also share where processes experience long I/O waits, such as those found in an airline kiosk setting.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8064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Cross Validation: performs cross-validation by splitting the dataset into several folds and training the model on each fold with different combinations of hyperparameters.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ParamBrid</a:t>
            </a: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Builder: </a:t>
            </a:r>
            <a:r>
              <a:rPr lang="en-US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"Systematically explore a range of hyperparameter values to find the best combination that maximizes model performance”</a:t>
            </a:r>
            <a:endParaRPr lang="en-US" sz="18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i="0" u="none" strike="noStrike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385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Three main aspects of this study. Input/Output, CPUs, and how these drive wait times. They all interconnect and input/output is an inevitable part of any CPU process, especially in today’s world as data grows larger and larger.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I’ll explore the operational considerations of custom CPU Scheduling algorithms in high I/O settings.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There is currently limited research on this specific aspect</a:t>
            </a:r>
            <a:r>
              <a:rPr lang="en-US" sz="2800" dirty="0">
                <a:effectLst/>
              </a:rPr>
              <a:t> </a:t>
            </a: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I’ll also share where processes experience long I/O waits, such as those found in an airline kiosk setting.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251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008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columns can change. We could add or subtract columns as the NYPD or public deems necessary</a:t>
            </a:r>
          </a:p>
          <a:p>
            <a:endParaRPr lang="en-US" dirty="0"/>
          </a:p>
          <a:p>
            <a:r>
              <a:rPr lang="en-US" dirty="0"/>
              <a:t>It is managed by two different entities – this could lead to differences in how data is handled and will require preprocessing</a:t>
            </a:r>
          </a:p>
          <a:p>
            <a:endParaRPr lang="en-US" dirty="0"/>
          </a:p>
          <a:p>
            <a:r>
              <a:rPr lang="en-US" dirty="0"/>
              <a:t>Handled by two extremely large datasets</a:t>
            </a:r>
          </a:p>
          <a:p>
            <a:endParaRPr lang="en-US" dirty="0"/>
          </a:p>
          <a:p>
            <a:r>
              <a:rPr lang="en-US" dirty="0"/>
              <a:t>Has long-text columns that can only be handled with big data tools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1465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951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Three main aspects of this study. Input/Output, CPUs, and how these drive wait times. They all interconnect and input/output is an inevitable part of any CPU process, especially in today’s world as data grows larger and larger.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I’ll explore the operational considerations of custom CPU Scheduling algorithms in high I/O settings.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There is currently limited research on this specific aspect</a:t>
            </a:r>
            <a:r>
              <a:rPr lang="en-US" sz="2800" dirty="0">
                <a:effectLst/>
              </a:rPr>
              <a:t> </a:t>
            </a: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I’ll also share where processes experience long I/O waits, such as those found in an airline kiosk setting.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5354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Three main aspects of this study. Input/Output, CPUs, and how these drive wait times. They all interconnect and input/output is an inevitable part of any CPU process, especially in today’s world as data grows larger and larger.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I’ll explore the operational considerations of custom CPU Scheduling algorithms in high I/O settings.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There is currently limited research on this specific aspect</a:t>
            </a:r>
            <a:r>
              <a:rPr lang="en-US" sz="2800" dirty="0">
                <a:effectLst/>
              </a:rPr>
              <a:t> </a:t>
            </a: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I’ll also share where processes experience long I/O waits, such as those found in an airline kiosk setting.</a:t>
            </a: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endParaRPr lang="en-US" sz="1800" b="1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77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4314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Coalescing dates: incident date and time, then </a:t>
            </a:r>
            <a:r>
              <a:rPr lang="en-US"/>
              <a:t>coalesce with ADD_TS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645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85BF-78C0-034A-ABD7-51C341CF4CB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76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D7A9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B1ABF-AF8D-BE0F-936B-0C59466E8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7B79F2-4055-292A-DA84-5D13DED263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92B0A-D305-E77E-52E7-3D771AE42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8DAEA-93FA-3048-8536-0D66E8951A59}" type="datetimeFigureOut">
              <a:rPr lang="en-US" smtClean="0"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E4E8B-EAB7-6C15-E3B7-3BC570103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F2B75D-746E-BB22-7E71-C6231EB3E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7623-961F-1E4D-A7D2-AD134180F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2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28868-1FD8-5A7A-590B-E4AEC22EB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45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9A761C-BD1E-181B-228B-F560A3937D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CBB99-7F5F-EB2B-365E-A131907BC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8DAEA-93FA-3048-8536-0D66E8951A59}" type="datetimeFigureOut">
              <a:rPr lang="en-US" smtClean="0"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C53466-CA1F-D3D0-B175-E23D64B12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27FF2-99C3-A531-4CB5-FE05D7785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7623-961F-1E4D-A7D2-AD134180FD42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D483729-3A18-559C-D3F0-B5A660494339}"/>
              </a:ext>
            </a:extLst>
          </p:cNvPr>
          <p:cNvCxnSpPr/>
          <p:nvPr userDrawn="1"/>
        </p:nvCxnSpPr>
        <p:spPr>
          <a:xfrm>
            <a:off x="838200" y="1229710"/>
            <a:ext cx="10515600" cy="0"/>
          </a:xfrm>
          <a:prstGeom prst="line">
            <a:avLst/>
          </a:prstGeom>
          <a:ln>
            <a:solidFill>
              <a:srgbClr val="7A4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1447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390113-186C-47FD-EC13-3A36E9ADA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355F04-1E44-D82E-44A2-90BD06A0F4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81CBF-DA2A-0BAB-E82D-609C1A615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8DAEA-93FA-3048-8536-0D66E8951A59}" type="datetimeFigureOut">
              <a:rPr lang="en-US" smtClean="0"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850447-E35E-060F-8D5E-5B07F1458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1FB43-D746-CBD1-0201-5F2167A15D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7623-961F-1E4D-A7D2-AD134180F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104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5D309-8C23-8F70-F9BF-BCC26C524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4584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EA4B0-CB43-474C-D8A0-410B68B84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5834"/>
            <a:ext cx="10515600" cy="48211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24FFF-FFCC-C66D-F71C-80F57CC7DA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8DAEA-93FA-3048-8536-0D66E8951A59}" type="datetimeFigureOut">
              <a:rPr lang="en-US" smtClean="0"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D3A64-53B0-806F-5056-ED9B2117B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F7D93-BD46-EE48-2C90-F3F12BDCB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7623-961F-1E4D-A7D2-AD134180FD4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868B5D3-5401-EB1D-0DCE-E2BB620E74D8}"/>
              </a:ext>
            </a:extLst>
          </p:cNvPr>
          <p:cNvCxnSpPr/>
          <p:nvPr userDrawn="1"/>
        </p:nvCxnSpPr>
        <p:spPr>
          <a:xfrm>
            <a:off x="838200" y="1229710"/>
            <a:ext cx="10515600" cy="0"/>
          </a:xfrm>
          <a:prstGeom prst="line">
            <a:avLst/>
          </a:prstGeom>
          <a:ln>
            <a:solidFill>
              <a:srgbClr val="7A4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326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63C0F-2C95-B22E-4A32-5D0EDFF14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220A4-5960-7EF9-C560-91098FBFC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AD88D-52FE-559D-AC0E-73A365E77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8DAEA-93FA-3048-8536-0D66E8951A59}" type="datetimeFigureOut">
              <a:rPr lang="en-US" smtClean="0"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4CAB73-2F74-365D-4406-91A97FE42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2164C4-F006-C2F5-2B5B-4BFB179C5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7623-961F-1E4D-A7D2-AD134180F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82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D681-40AB-8A85-186E-81DC5756C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45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6F7229-25A3-5CDE-CE25-5A509CB332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34820"/>
            <a:ext cx="5181600" cy="48421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28ADD9-27B2-9865-97F3-6D66034AEB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34820"/>
            <a:ext cx="5181600" cy="48421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378A6E-8C83-7B2A-765A-6B1002B8F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8DAEA-93FA-3048-8536-0D66E8951A59}" type="datetimeFigureOut">
              <a:rPr lang="en-US" smtClean="0"/>
              <a:t>8/12/24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9F4EB-AA88-F063-9F20-14D753DF7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11D96-F487-9FBB-FF2C-BA7BA9AD0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7623-961F-1E4D-A7D2-AD134180FD4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965389A-1090-418B-2940-74BAFDF00053}"/>
              </a:ext>
            </a:extLst>
          </p:cNvPr>
          <p:cNvCxnSpPr/>
          <p:nvPr userDrawn="1"/>
        </p:nvCxnSpPr>
        <p:spPr>
          <a:xfrm>
            <a:off x="838200" y="1229710"/>
            <a:ext cx="10515600" cy="0"/>
          </a:xfrm>
          <a:prstGeom prst="line">
            <a:avLst/>
          </a:prstGeom>
          <a:ln>
            <a:solidFill>
              <a:srgbClr val="7A4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4839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9A860-81D4-17F7-06A6-DFC52A8C2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8645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9C995-EB97-C2F1-64C7-B1E29531CB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60752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FFE9A1-9561-27A3-235C-F6F8B24C9A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196662"/>
            <a:ext cx="5157787" cy="3993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D02FF6-77FF-571F-1F9A-B1CE114E7B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260752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FD7C61-03A3-CED5-22B0-C64C7DB151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196662"/>
            <a:ext cx="5183188" cy="3993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D68BEB3-A23F-0815-477F-F518D0077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8DAEA-93FA-3048-8536-0D66E8951A59}" type="datetimeFigureOut">
              <a:rPr lang="en-US" smtClean="0"/>
              <a:t>8/12/24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BD90C2-244F-1BB9-BBB8-F040F6570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47AFD9-1F4E-203B-108E-D5359518B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7623-961F-1E4D-A7D2-AD134180FD4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E9F2A5E-305E-A992-BC44-019446E9C3E6}"/>
              </a:ext>
            </a:extLst>
          </p:cNvPr>
          <p:cNvCxnSpPr/>
          <p:nvPr userDrawn="1"/>
        </p:nvCxnSpPr>
        <p:spPr>
          <a:xfrm>
            <a:off x="838200" y="1229710"/>
            <a:ext cx="10515600" cy="0"/>
          </a:xfrm>
          <a:prstGeom prst="line">
            <a:avLst/>
          </a:prstGeom>
          <a:ln>
            <a:solidFill>
              <a:srgbClr val="7A4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438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12F7A-4A85-A203-91AA-AA3A79860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645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EC3262-4C1E-2F46-BB05-C623E2B1E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8DAEA-93FA-3048-8536-0D66E8951A59}" type="datetimeFigureOut">
              <a:rPr lang="en-US" smtClean="0"/>
              <a:t>8/12/24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C87B5F-8D6E-A39C-6CF9-169F587AC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4311BA-F122-C555-2A8F-9BDF54077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7623-961F-1E4D-A7D2-AD134180FD42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2DC5D23-A97E-82C1-CEC2-B6D3A9E0F948}"/>
              </a:ext>
            </a:extLst>
          </p:cNvPr>
          <p:cNvCxnSpPr/>
          <p:nvPr userDrawn="1"/>
        </p:nvCxnSpPr>
        <p:spPr>
          <a:xfrm>
            <a:off x="838200" y="1229710"/>
            <a:ext cx="10515600" cy="0"/>
          </a:xfrm>
          <a:prstGeom prst="line">
            <a:avLst/>
          </a:prstGeom>
          <a:ln>
            <a:solidFill>
              <a:srgbClr val="7A4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6294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9D9EE5-00C3-74CF-9AAF-C2E09DC1B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8DAEA-93FA-3048-8536-0D66E8951A59}" type="datetimeFigureOut">
              <a:rPr lang="en-US" smtClean="0"/>
              <a:t>8/12/24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6D32FB-340C-2F48-1483-B7DD998FF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33764A-4373-C0E8-4C37-F79B29CF3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7623-961F-1E4D-A7D2-AD134180F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60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3496ED-00CC-19B9-72BD-E0C477DA0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77250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43F3D-693D-BD4F-1093-C99940B958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938A25-B1F8-D49B-9859-BF5696689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03331"/>
            <a:ext cx="3932237" cy="456565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DBBA94-1927-4C07-9A88-C654A7917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8DAEA-93FA-3048-8536-0D66E8951A59}" type="datetimeFigureOut">
              <a:rPr lang="en-US" smtClean="0"/>
              <a:t>8/12/24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F77EB1-85BC-9F21-AB9C-E5A7A7F55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C41A17-617D-E7B8-9C4B-6B85DAD3D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7623-961F-1E4D-A7D2-AD134180FD4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EEADEF6-73AF-CBAB-EF7F-4CA913DB3052}"/>
              </a:ext>
            </a:extLst>
          </p:cNvPr>
          <p:cNvCxnSpPr>
            <a:cxnSpLocks/>
          </p:cNvCxnSpPr>
          <p:nvPr userDrawn="1"/>
        </p:nvCxnSpPr>
        <p:spPr>
          <a:xfrm flipV="1">
            <a:off x="838200" y="1229702"/>
            <a:ext cx="3933825" cy="8"/>
          </a:xfrm>
          <a:prstGeom prst="line">
            <a:avLst/>
          </a:prstGeom>
          <a:ln>
            <a:solidFill>
              <a:srgbClr val="7A4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3900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33E26-31D8-1552-42A8-E425A8C9B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7725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EAE7BE-D8AB-8C0D-7A89-A0FFC0B91F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B38CB4-15E3-F785-BBED-413E52F69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1313843"/>
            <a:ext cx="3932237" cy="455514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5A4B8E-87D5-6907-CE3F-0F9D5BD4D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E8DAEA-93FA-3048-8536-0D66E8951A59}" type="datetimeFigureOut">
              <a:rPr lang="en-US" smtClean="0"/>
              <a:t>8/12/24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70145-E7CE-F383-6B6D-7095EE90F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4972B9-5563-0C79-B819-E054D730A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C47623-961F-1E4D-A7D2-AD134180FD42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1A12576-F8E6-9F56-8235-5F5F2B9CA869}"/>
              </a:ext>
            </a:extLst>
          </p:cNvPr>
          <p:cNvCxnSpPr>
            <a:cxnSpLocks/>
          </p:cNvCxnSpPr>
          <p:nvPr userDrawn="1"/>
        </p:nvCxnSpPr>
        <p:spPr>
          <a:xfrm flipV="1">
            <a:off x="838200" y="1229700"/>
            <a:ext cx="3933825" cy="10"/>
          </a:xfrm>
          <a:prstGeom prst="line">
            <a:avLst/>
          </a:prstGeom>
          <a:ln>
            <a:solidFill>
              <a:srgbClr val="7A4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7391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8DFD707-8F91-5F80-606F-44F20FFFC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37C35-E8DE-1F01-4D0C-DD5E35A038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176ACF-3183-6624-C635-EBFB672C8C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7E8DAEA-93FA-3048-8536-0D66E8951A59}" type="datetimeFigureOut">
              <a:rPr lang="en-US" smtClean="0"/>
              <a:pPr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D6C656-BDD0-BC9F-0A27-46BA9BE971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4772C8-29A7-5C6E-2060-8B2641CED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50C47623-961F-1E4D-A7D2-AD134180FD42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D6A9530-FE74-2163-676D-5583BE3DFFE1}"/>
              </a:ext>
            </a:extLst>
          </p:cNvPr>
          <p:cNvCxnSpPr>
            <a:cxnSpLocks/>
          </p:cNvCxnSpPr>
          <p:nvPr userDrawn="1"/>
        </p:nvCxnSpPr>
        <p:spPr>
          <a:xfrm>
            <a:off x="0" y="6176963"/>
            <a:ext cx="12192000" cy="0"/>
          </a:xfrm>
          <a:prstGeom prst="line">
            <a:avLst/>
          </a:prstGeom>
          <a:ln>
            <a:solidFill>
              <a:srgbClr val="7A4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935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dev.socrata.com/docs/datatypes/floating_timestamp.html" TargetMode="Externa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hyperlink" Target="https://dev.socrata.com/docs/datatypes/number.html" TargetMode="External"/><Relationship Id="rId4" Type="http://schemas.openxmlformats.org/officeDocument/2006/relationships/diagramLayout" Target="../diagrams/layout2.xml"/><Relationship Id="rId9" Type="http://schemas.openxmlformats.org/officeDocument/2006/relationships/hyperlink" Target="https://dev.socrata.com/docs/datatypes/text.htm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10" Type="http://schemas.openxmlformats.org/officeDocument/2006/relationships/image" Target="../media/image4.png"/><Relationship Id="rId4" Type="http://schemas.openxmlformats.org/officeDocument/2006/relationships/diagramLayout" Target="../diagrams/layout3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DEEF9-805E-EDB0-FF13-FD2D37C464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810" y="1122363"/>
            <a:ext cx="8612372" cy="2387600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/>
              <a:t>Predicting NYPD Response Times after Dispatch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96B511-4739-A9A2-5868-DCCB30AC6D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6809" y="4069876"/>
            <a:ext cx="9881191" cy="2387600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Max Grove | mg6392@nyu.edu</a:t>
            </a:r>
          </a:p>
          <a:p>
            <a:pPr algn="l"/>
            <a:r>
              <a:rPr lang="en-US" dirty="0"/>
              <a:t>Big Data | Dr. Juan Rodriguez</a:t>
            </a:r>
          </a:p>
          <a:p>
            <a:pPr algn="l"/>
            <a:r>
              <a:rPr lang="en-US" dirty="0"/>
              <a:t>Tandon School of Engineering</a:t>
            </a:r>
          </a:p>
          <a:p>
            <a:pPr algn="l"/>
            <a:r>
              <a:rPr lang="en-US" dirty="0"/>
              <a:t>New York University</a:t>
            </a:r>
          </a:p>
        </p:txBody>
      </p:sp>
    </p:spTree>
    <p:extLst>
      <p:ext uri="{BB962C8B-B14F-4D97-AF65-F5344CB8AC3E}">
        <p14:creationId xmlns:p14="http://schemas.microsoft.com/office/powerpoint/2010/main" val="2106922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and Understanding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 group of blue bars&#10;&#10;Description automatically generated">
            <a:extLst>
              <a:ext uri="{FF2B5EF4-FFF2-40B4-BE49-F238E27FC236}">
                <a16:creationId xmlns:a16="http://schemas.microsoft.com/office/drawing/2014/main" id="{624ED32A-854B-4F9B-BE2F-B19C2357F8F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63091" y="1414299"/>
            <a:ext cx="7065818" cy="4670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2559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and Understanding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 descr="A group of blue bars&#10;&#10;Description automatically generated">
            <a:extLst>
              <a:ext uri="{FF2B5EF4-FFF2-40B4-BE49-F238E27FC236}">
                <a16:creationId xmlns:a16="http://schemas.microsoft.com/office/drawing/2014/main" id="{3F23630D-FF71-C63E-435E-6D3F5B3ECE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63091" y="1439671"/>
            <a:ext cx="7065818" cy="462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911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and Understanding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 descr="A map of a city&#10;&#10;Description automatically generated">
            <a:extLst>
              <a:ext uri="{FF2B5EF4-FFF2-40B4-BE49-F238E27FC236}">
                <a16:creationId xmlns:a16="http://schemas.microsoft.com/office/drawing/2014/main" id="{E3141AB2-05A8-FD06-966B-66395DBB78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78721" y="1588576"/>
            <a:ext cx="4331931" cy="432238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740EFD-7A5B-58CA-D435-C8F6C9C177E7}"/>
              </a:ext>
            </a:extLst>
          </p:cNvPr>
          <p:cNvSpPr txBox="1"/>
          <p:nvPr/>
        </p:nvSpPr>
        <p:spPr>
          <a:xfrm>
            <a:off x="6592389" y="1793966"/>
            <a:ext cx="34082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Red: 100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Orange: 80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Yellow: 60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Yellow-Green: 40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Green: Bottom 20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</p:txBody>
      </p:sp>
    </p:spTree>
    <p:extLst>
      <p:ext uri="{BB962C8B-B14F-4D97-AF65-F5344CB8AC3E}">
        <p14:creationId xmlns:p14="http://schemas.microsoft.com/office/powerpoint/2010/main" val="27796917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and Understanding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 descr="A map of a city&#10;&#10;Description automatically generated">
            <a:extLst>
              <a:ext uri="{FF2B5EF4-FFF2-40B4-BE49-F238E27FC236}">
                <a16:creationId xmlns:a16="http://schemas.microsoft.com/office/drawing/2014/main" id="{631358A7-3F27-2CC8-E156-D41849D622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12589" y="1524647"/>
            <a:ext cx="4786115" cy="44502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77AC3CD-AF47-C817-2BE3-53C0F119CDDA}"/>
              </a:ext>
            </a:extLst>
          </p:cNvPr>
          <p:cNvSpPr txBox="1"/>
          <p:nvPr/>
        </p:nvSpPr>
        <p:spPr>
          <a:xfrm>
            <a:off x="6592389" y="1793966"/>
            <a:ext cx="340824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Red: 100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Orange: 80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Yellow: 60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Yellow-Green: 40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Green: Bottom 20</a:t>
            </a:r>
            <a:r>
              <a:rPr lang="en-US" baseline="30000" dirty="0"/>
              <a:t>th</a:t>
            </a:r>
            <a:r>
              <a:rPr lang="en-US" dirty="0"/>
              <a:t> Percentile</a:t>
            </a:r>
          </a:p>
        </p:txBody>
      </p:sp>
    </p:spTree>
    <p:extLst>
      <p:ext uri="{BB962C8B-B14F-4D97-AF65-F5344CB8AC3E}">
        <p14:creationId xmlns:p14="http://schemas.microsoft.com/office/powerpoint/2010/main" val="2603452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8101407"/>
              </p:ext>
            </p:extLst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817BADCD-93E5-6E31-1FD5-B584F0B6F346}"/>
              </a:ext>
            </a:extLst>
          </p:cNvPr>
          <p:cNvSpPr/>
          <p:nvPr/>
        </p:nvSpPr>
        <p:spPr>
          <a:xfrm>
            <a:off x="923109" y="1715742"/>
            <a:ext cx="4554582" cy="69437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Filter out actual arrival times greater than 40 minutes and less than 3 minutes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886920A-25CB-014C-BA23-5C7AFC257FA5}"/>
              </a:ext>
            </a:extLst>
          </p:cNvPr>
          <p:cNvGrpSpPr/>
          <p:nvPr/>
        </p:nvGrpSpPr>
        <p:grpSpPr>
          <a:xfrm>
            <a:off x="923109" y="2800387"/>
            <a:ext cx="4554582" cy="2089477"/>
            <a:chOff x="923109" y="2003551"/>
            <a:chExt cx="4554582" cy="208947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D73BE80-EEF3-9219-2425-4BE4737555A5}"/>
                </a:ext>
              </a:extLst>
            </p:cNvPr>
            <p:cNvSpPr/>
            <p:nvPr/>
          </p:nvSpPr>
          <p:spPr>
            <a:xfrm>
              <a:off x="923109" y="2003551"/>
              <a:ext cx="4554582" cy="2089477"/>
            </a:xfrm>
            <a:prstGeom prst="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97614CA-9AA6-2C90-0FAC-B5D16DBC0C3E}"/>
                </a:ext>
              </a:extLst>
            </p:cNvPr>
            <p:cNvSpPr txBox="1"/>
            <p:nvPr/>
          </p:nvSpPr>
          <p:spPr>
            <a:xfrm>
              <a:off x="923109" y="2157924"/>
              <a:ext cx="2325188" cy="175432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columns = [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    "BORO_NM",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    "RADIO_CODE",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    "CIP_JOBS",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    "NEIGHBORHOOD"</a:t>
              </a:r>
            </a:p>
            <a:p>
              <a:r>
                <a:rPr lang="en-US" dirty="0">
                  <a:solidFill>
                    <a:schemeClr val="bg1"/>
                  </a:solidFill>
                </a:rPr>
                <a:t>]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1019426-6EAC-FC29-360A-9B96E43A422D}"/>
                </a:ext>
              </a:extLst>
            </p:cNvPr>
            <p:cNvSpPr txBox="1"/>
            <p:nvPr/>
          </p:nvSpPr>
          <p:spPr>
            <a:xfrm>
              <a:off x="3359331" y="2483184"/>
              <a:ext cx="2007325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Create index values off of String columns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052F84BF-51E8-737F-E777-A0BEF5789ED7}"/>
              </a:ext>
            </a:extLst>
          </p:cNvPr>
          <p:cNvSpPr/>
          <p:nvPr/>
        </p:nvSpPr>
        <p:spPr>
          <a:xfrm>
            <a:off x="6352903" y="2062930"/>
            <a:ext cx="4554582" cy="20894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Create a test and training data set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Training data set: 80%</a:t>
            </a:r>
          </a:p>
          <a:p>
            <a:pPr algn="ctr"/>
            <a:r>
              <a:rPr lang="en-US" dirty="0"/>
              <a:t>Test Data Set: 20%</a:t>
            </a:r>
          </a:p>
        </p:txBody>
      </p:sp>
    </p:spTree>
    <p:extLst>
      <p:ext uri="{BB962C8B-B14F-4D97-AF65-F5344CB8AC3E}">
        <p14:creationId xmlns:p14="http://schemas.microsoft.com/office/powerpoint/2010/main" val="18827980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 descr="A graph with a red line&#10;&#10;Description automatically generated">
            <a:extLst>
              <a:ext uri="{FF2B5EF4-FFF2-40B4-BE49-F238E27FC236}">
                <a16:creationId xmlns:a16="http://schemas.microsoft.com/office/drawing/2014/main" id="{7923B1CA-C839-BB35-6E5E-C8DBBCECD48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33651" y="1385633"/>
            <a:ext cx="7772400" cy="408673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39A270A6-4735-03B8-66EF-AF381DB2C20E}"/>
              </a:ext>
            </a:extLst>
          </p:cNvPr>
          <p:cNvSpPr/>
          <p:nvPr/>
        </p:nvSpPr>
        <p:spPr>
          <a:xfrm>
            <a:off x="3818709" y="5628289"/>
            <a:ext cx="4554582" cy="3797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RMSE: 9.27</a:t>
            </a:r>
          </a:p>
        </p:txBody>
      </p:sp>
    </p:spTree>
    <p:extLst>
      <p:ext uri="{BB962C8B-B14F-4D97-AF65-F5344CB8AC3E}">
        <p14:creationId xmlns:p14="http://schemas.microsoft.com/office/powerpoint/2010/main" val="25132471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Models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39A270A6-4735-03B8-66EF-AF381DB2C20E}"/>
              </a:ext>
            </a:extLst>
          </p:cNvPr>
          <p:cNvSpPr/>
          <p:nvPr/>
        </p:nvSpPr>
        <p:spPr>
          <a:xfrm>
            <a:off x="5656218" y="5628289"/>
            <a:ext cx="4554582" cy="3797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RMSE: 9.31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4F6F42D-4E18-AA9B-D4EB-7D24A3757E91}"/>
              </a:ext>
            </a:extLst>
          </p:cNvPr>
          <p:cNvSpPr/>
          <p:nvPr/>
        </p:nvSpPr>
        <p:spPr>
          <a:xfrm>
            <a:off x="838199" y="1438546"/>
            <a:ext cx="2680063" cy="3797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Rerun model with tuning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F5ABBB-A684-E3E7-B143-97A6FC1A19FC}"/>
              </a:ext>
            </a:extLst>
          </p:cNvPr>
          <p:cNvSpPr txBox="1"/>
          <p:nvPr/>
        </p:nvSpPr>
        <p:spPr>
          <a:xfrm>
            <a:off x="838199" y="1951671"/>
            <a:ext cx="268006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Parameter Grid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Cross Validator with 5 folds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pic>
        <p:nvPicPr>
          <p:cNvPr id="9" name="Picture 8" descr="A graph with a red line&#10;&#10;Description automatically generated">
            <a:extLst>
              <a:ext uri="{FF2B5EF4-FFF2-40B4-BE49-F238E27FC236}">
                <a16:creationId xmlns:a16="http://schemas.microsoft.com/office/drawing/2014/main" id="{589834AF-34EC-1686-CAB1-3AC9249232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70811" y="1294613"/>
            <a:ext cx="7772400" cy="420280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E104469-07D4-6C46-DBDC-A2F2EC6E77B0}"/>
              </a:ext>
            </a:extLst>
          </p:cNvPr>
          <p:cNvSpPr/>
          <p:nvPr/>
        </p:nvSpPr>
        <p:spPr>
          <a:xfrm>
            <a:off x="838199" y="3178629"/>
            <a:ext cx="2680063" cy="61935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Hyperparameter Takeaways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2243D9-0A80-985A-D64E-0CFF600C1503}"/>
              </a:ext>
            </a:extLst>
          </p:cNvPr>
          <p:cNvSpPr txBox="1"/>
          <p:nvPr/>
        </p:nvSpPr>
        <p:spPr>
          <a:xfrm>
            <a:off x="838199" y="3931317"/>
            <a:ext cx="26800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Hyperparameter tuning can lead to overfitting on the training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Chosen parameter grid might not be optimal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Can sometimes make the model too restrictive or too flexible</a:t>
            </a:r>
          </a:p>
        </p:txBody>
      </p:sp>
    </p:spTree>
    <p:extLst>
      <p:ext uri="{BB962C8B-B14F-4D97-AF65-F5344CB8AC3E}">
        <p14:creationId xmlns:p14="http://schemas.microsoft.com/office/powerpoint/2010/main" val="13035584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2221748"/>
              </p:ext>
            </p:extLst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7769C203-AF5A-619C-CBBE-A01501EA6C07}"/>
              </a:ext>
            </a:extLst>
          </p:cNvPr>
          <p:cNvSpPr/>
          <p:nvPr/>
        </p:nvSpPr>
        <p:spPr>
          <a:xfrm>
            <a:off x="6583680" y="1464672"/>
            <a:ext cx="4770120" cy="3797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Next Steps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C17C06-4DDC-5BD5-B6ED-9E65EDB5BE97}"/>
              </a:ext>
            </a:extLst>
          </p:cNvPr>
          <p:cNvSpPr/>
          <p:nvPr/>
        </p:nvSpPr>
        <p:spPr>
          <a:xfrm>
            <a:off x="838201" y="1464672"/>
            <a:ext cx="4770120" cy="37979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Takeaways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0D2999-8C4C-BFC1-E17D-560E0438A154}"/>
              </a:ext>
            </a:extLst>
          </p:cNvPr>
          <p:cNvSpPr txBox="1"/>
          <p:nvPr/>
        </p:nvSpPr>
        <p:spPr>
          <a:xfrm>
            <a:off x="838199" y="1951671"/>
            <a:ext cx="4770120" cy="22365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Can be incredibly difficult to clean and parse data from public sources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Models often need lots of work to get them in shape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Can be incredibly difficult to predict things that have many more inputs than what can be represented in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07A771-40B0-6BE1-850E-FF30A2E832A1}"/>
              </a:ext>
            </a:extLst>
          </p:cNvPr>
          <p:cNvSpPr txBox="1"/>
          <p:nvPr/>
        </p:nvSpPr>
        <p:spPr>
          <a:xfrm>
            <a:off x="6583680" y="1951671"/>
            <a:ext cx="4770120" cy="29956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Further tune the model by removing ancillary features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Run the model Borough by borough, or even neighborhood by neighborhood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Run the model through </a:t>
            </a:r>
            <a:r>
              <a:rPr lang="en-US" dirty="0" err="1"/>
              <a:t>Dask</a:t>
            </a:r>
            <a:r>
              <a:rPr lang="en-US" dirty="0"/>
              <a:t> or other ML Models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Bring in more historic data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/>
              <a:t>Bring in weather data to see if weather on a given day affects the arrival time</a:t>
            </a:r>
          </a:p>
        </p:txBody>
      </p:sp>
    </p:spTree>
    <p:extLst>
      <p:ext uri="{BB962C8B-B14F-4D97-AF65-F5344CB8AC3E}">
        <p14:creationId xmlns:p14="http://schemas.microsoft.com/office/powerpoint/2010/main" val="1370259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FFFCA-AB14-5F7B-193E-0773E6BF8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1EF82-544B-2265-DE47-2F411F472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  <a:p>
            <a:r>
              <a:rPr lang="en-US" dirty="0"/>
              <a:t>Data</a:t>
            </a:r>
          </a:p>
          <a:p>
            <a:r>
              <a:rPr lang="en-US" dirty="0"/>
              <a:t>Pipeline of application</a:t>
            </a:r>
          </a:p>
          <a:p>
            <a:r>
              <a:rPr lang="en-US" dirty="0"/>
              <a:t>Loading Data</a:t>
            </a:r>
          </a:p>
          <a:p>
            <a:r>
              <a:rPr lang="en-US" dirty="0"/>
              <a:t>Sampling Data</a:t>
            </a:r>
          </a:p>
          <a:p>
            <a:r>
              <a:rPr lang="en-US" dirty="0"/>
              <a:t>Cleaning Data</a:t>
            </a:r>
          </a:p>
          <a:p>
            <a:r>
              <a:rPr lang="en-US" dirty="0"/>
              <a:t>Exploring Data</a:t>
            </a:r>
          </a:p>
          <a:p>
            <a:r>
              <a:rPr lang="en-US" dirty="0"/>
              <a:t>Modeling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985042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18179995"/>
              </p:ext>
            </p:extLst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DD336374-A677-5408-E6F9-D10061365376}"/>
              </a:ext>
            </a:extLst>
          </p:cNvPr>
          <p:cNvSpPr/>
          <p:nvPr/>
        </p:nvSpPr>
        <p:spPr>
          <a:xfrm>
            <a:off x="938151" y="1484416"/>
            <a:ext cx="4381994" cy="41563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Goal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E70987-B783-EB01-EBBE-C581CC1F9885}"/>
              </a:ext>
            </a:extLst>
          </p:cNvPr>
          <p:cNvSpPr txBox="1"/>
          <p:nvPr/>
        </p:nvSpPr>
        <p:spPr>
          <a:xfrm>
            <a:off x="938152" y="2125683"/>
            <a:ext cx="43819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Predict how long it takes a dispatched NYPD officer to arrive at the scene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1840B2B-59BA-10DF-E818-732A0B21BB2B}"/>
              </a:ext>
            </a:extLst>
          </p:cNvPr>
          <p:cNvSpPr/>
          <p:nvPr/>
        </p:nvSpPr>
        <p:spPr>
          <a:xfrm>
            <a:off x="938151" y="3058471"/>
            <a:ext cx="4381994" cy="41563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DataSet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1AEEAE-93DE-B66D-E393-125EF0D3756D}"/>
              </a:ext>
            </a:extLst>
          </p:cNvPr>
          <p:cNvSpPr txBox="1"/>
          <p:nvPr/>
        </p:nvSpPr>
        <p:spPr>
          <a:xfrm>
            <a:off x="938152" y="3699738"/>
            <a:ext cx="438199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NYC’s Open Data Initiative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Documented information on NYPD 911 calls and responses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Data is operated by members of the public </a:t>
            </a:r>
            <a:r>
              <a:rPr lang="en-US" b="1" i="1" dirty="0"/>
              <a:t>and </a:t>
            </a:r>
            <a:r>
              <a:rPr lang="en-US" b="1" dirty="0"/>
              <a:t>NYPD members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1E4C78C-0DEC-8C0B-87C1-5DC6A2691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5379" y="2129061"/>
            <a:ext cx="2159000" cy="2690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1DE930A-D870-FEF3-258C-1C5DB0D40D61}"/>
              </a:ext>
            </a:extLst>
          </p:cNvPr>
          <p:cNvSpPr/>
          <p:nvPr/>
        </p:nvSpPr>
        <p:spPr>
          <a:xfrm>
            <a:off x="7949614" y="1406288"/>
            <a:ext cx="3304234" cy="293570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Two datasets: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Historic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2.3 GB size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20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40.7M Rows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YTD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~900 MB size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18 columns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3.6M rows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174B4A-699D-25F1-1351-0DA84B8B9014}"/>
              </a:ext>
            </a:extLst>
          </p:cNvPr>
          <p:cNvSpPr/>
          <p:nvPr/>
        </p:nvSpPr>
        <p:spPr>
          <a:xfrm>
            <a:off x="7949614" y="4668446"/>
            <a:ext cx="3304234" cy="131941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Operated by members of the public </a:t>
            </a:r>
            <a:r>
              <a:rPr lang="en-US" i="1" dirty="0"/>
              <a:t>and </a:t>
            </a:r>
            <a:r>
              <a:rPr lang="en-US" dirty="0"/>
              <a:t>NYPD professionals</a:t>
            </a:r>
          </a:p>
        </p:txBody>
      </p:sp>
    </p:spTree>
    <p:extLst>
      <p:ext uri="{BB962C8B-B14F-4D97-AF65-F5344CB8AC3E}">
        <p14:creationId xmlns:p14="http://schemas.microsoft.com/office/powerpoint/2010/main" val="1820776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Definition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15214230"/>
              </p:ext>
            </p:extLst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F08BCE5-66D0-E4DD-F70B-5F0AFDA2D2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7182159"/>
              </p:ext>
            </p:extLst>
          </p:nvPr>
        </p:nvGraphicFramePr>
        <p:xfrm>
          <a:off x="4367517" y="1825624"/>
          <a:ext cx="3300984" cy="2752344"/>
        </p:xfrm>
        <a:graphic>
          <a:graphicData uri="http://schemas.openxmlformats.org/drawingml/2006/table">
            <a:tbl>
              <a:tblPr/>
              <a:tblGrid>
                <a:gridCol w="1650492">
                  <a:extLst>
                    <a:ext uri="{9D8B030D-6E8A-4147-A177-3AD203B41FA5}">
                      <a16:colId xmlns:a16="http://schemas.microsoft.com/office/drawing/2014/main" val="471447311"/>
                    </a:ext>
                  </a:extLst>
                </a:gridCol>
                <a:gridCol w="1650492">
                  <a:extLst>
                    <a:ext uri="{9D8B030D-6E8A-4147-A177-3AD203B41FA5}">
                      <a16:colId xmlns:a16="http://schemas.microsoft.com/office/drawing/2014/main" val="1948262782"/>
                    </a:ext>
                  </a:extLst>
                </a:gridCol>
              </a:tblGrid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create_date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8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093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8"/>
                        </a:rPr>
                        <a:t>Floating Timestamp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30B4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8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0452444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incident_date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6093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B2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8"/>
                        </a:rPr>
                        <a:t>Floating Timestamp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8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093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08727398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incident_time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B2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B9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>
                          <a:effectLst/>
                          <a:hlinkClick r:id="rId9"/>
                        </a:rPr>
                        <a:t>Text</a:t>
                      </a:r>
                      <a:endParaRPr lang="en-US" sz="140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6093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B9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4710988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add_ts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B9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8"/>
                        </a:rPr>
                        <a:t>Floating Timestamp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B9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6141027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disp_ts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8"/>
                        </a:rPr>
                        <a:t>Floating Timestamp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11852120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arrivd_ts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sng" dirty="0">
                          <a:effectLst/>
                          <a:hlinkClick r:id="rId8"/>
                        </a:rPr>
                        <a:t>Floating Timestamp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76804076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closng_ts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sng" dirty="0">
                          <a:effectLst/>
                          <a:hlinkClick r:id="rId8"/>
                        </a:rPr>
                        <a:t>Floating Timestamp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805B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4704392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2F3B69C4-1EC6-B51B-A230-D4099775E6EA}"/>
              </a:ext>
            </a:extLst>
          </p:cNvPr>
          <p:cNvSpPr/>
          <p:nvPr/>
        </p:nvSpPr>
        <p:spPr>
          <a:xfrm>
            <a:off x="8063199" y="1357621"/>
            <a:ext cx="3300984" cy="3570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Location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F7D4EF3-8F1F-4A1C-85B2-D4D5FAB9CB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5534120"/>
              </p:ext>
            </p:extLst>
          </p:nvPr>
        </p:nvGraphicFramePr>
        <p:xfrm>
          <a:off x="8063199" y="1797567"/>
          <a:ext cx="3300984" cy="2752344"/>
        </p:xfrm>
        <a:graphic>
          <a:graphicData uri="http://schemas.openxmlformats.org/drawingml/2006/table">
            <a:tbl>
              <a:tblPr/>
              <a:tblGrid>
                <a:gridCol w="1650492">
                  <a:extLst>
                    <a:ext uri="{9D8B030D-6E8A-4147-A177-3AD203B41FA5}">
                      <a16:colId xmlns:a16="http://schemas.microsoft.com/office/drawing/2014/main" val="1186543076"/>
                    </a:ext>
                  </a:extLst>
                </a:gridCol>
                <a:gridCol w="1650492">
                  <a:extLst>
                    <a:ext uri="{9D8B030D-6E8A-4147-A177-3AD203B41FA5}">
                      <a16:colId xmlns:a16="http://schemas.microsoft.com/office/drawing/2014/main" val="2995696060"/>
                    </a:ext>
                  </a:extLst>
                </a:gridCol>
              </a:tblGrid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boro_nm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9"/>
                        </a:rPr>
                        <a:t>Text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601722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patrl_boro_nm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9"/>
                        </a:rPr>
                        <a:t>Text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6988968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geo_cd_x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10"/>
                        </a:rPr>
                        <a:t>Number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9599207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geo_cd_y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10"/>
                        </a:rPr>
                        <a:t>Number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6160057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latitude</a:t>
                      </a:r>
                    </a:p>
                  </a:txBody>
                  <a:tcPr marL="31418" marR="183269" marT="39272" marB="3927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sng" dirty="0">
                          <a:effectLst/>
                          <a:hlinkClick r:id="rId10"/>
                        </a:rPr>
                        <a:t>Number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1163000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longitude</a:t>
                      </a:r>
                    </a:p>
                  </a:txBody>
                  <a:tcPr marL="31418" marR="183269" marT="39272" marB="3927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sng" dirty="0">
                          <a:effectLst/>
                          <a:hlinkClick r:id="rId10"/>
                        </a:rPr>
                        <a:t>Number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3977260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>
                          <a:effectLst/>
                        </a:rPr>
                        <a:t>location</a:t>
                      </a:r>
                    </a:p>
                  </a:txBody>
                  <a:tcPr marL="31418" marR="183269" marT="39272" marB="39272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0F7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sng" dirty="0">
                          <a:effectLst/>
                          <a:hlinkClick r:id="rId10"/>
                        </a:rPr>
                        <a:t>Point</a:t>
                      </a:r>
                      <a:endParaRPr lang="en-US" sz="1400" u="sng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0D14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6361533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6EB72836-5667-B964-DC48-ECE90D13CFBC}"/>
              </a:ext>
            </a:extLst>
          </p:cNvPr>
          <p:cNvSpPr/>
          <p:nvPr/>
        </p:nvSpPr>
        <p:spPr>
          <a:xfrm>
            <a:off x="838200" y="1357621"/>
            <a:ext cx="3304234" cy="3570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Identifiers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BDC1ADC-B27D-E7FB-9444-FFAF4349BA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2705557"/>
              </p:ext>
            </p:extLst>
          </p:nvPr>
        </p:nvGraphicFramePr>
        <p:xfrm>
          <a:off x="838199" y="1825625"/>
          <a:ext cx="3304234" cy="778238"/>
        </p:xfrm>
        <a:graphic>
          <a:graphicData uri="http://schemas.openxmlformats.org/drawingml/2006/table">
            <a:tbl>
              <a:tblPr/>
              <a:tblGrid>
                <a:gridCol w="1652117">
                  <a:extLst>
                    <a:ext uri="{9D8B030D-6E8A-4147-A177-3AD203B41FA5}">
                      <a16:colId xmlns:a16="http://schemas.microsoft.com/office/drawing/2014/main" val="587308411"/>
                    </a:ext>
                  </a:extLst>
                </a:gridCol>
                <a:gridCol w="1652117">
                  <a:extLst>
                    <a:ext uri="{9D8B030D-6E8A-4147-A177-3AD203B41FA5}">
                      <a16:colId xmlns:a16="http://schemas.microsoft.com/office/drawing/2014/main" val="1144886893"/>
                    </a:ext>
                  </a:extLst>
                </a:gridCol>
              </a:tblGrid>
              <a:tr h="389119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objectid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B w="9525" cap="flat" cmpd="sng" algn="ctr">
                      <a:solidFill>
                        <a:srgbClr val="E08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10"/>
                        </a:rPr>
                        <a:t>Number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B w="9525" cap="flat" cmpd="sng" algn="ctr">
                      <a:solidFill>
                        <a:srgbClr val="E08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919832"/>
                  </a:ext>
                </a:extLst>
              </a:tr>
              <a:tr h="389119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cad_evnt_id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8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8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10"/>
                        </a:rPr>
                        <a:t>Number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E08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0B4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5679447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46E65C24-B599-FB8A-1E30-E4AC3FCCD0E3}"/>
              </a:ext>
            </a:extLst>
          </p:cNvPr>
          <p:cNvSpPr/>
          <p:nvPr/>
        </p:nvSpPr>
        <p:spPr>
          <a:xfrm>
            <a:off x="4367517" y="1357621"/>
            <a:ext cx="3300984" cy="3570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Timestamps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F406542-0D42-6980-CF76-458F242CE9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8034895"/>
              </p:ext>
            </p:extLst>
          </p:nvPr>
        </p:nvGraphicFramePr>
        <p:xfrm>
          <a:off x="838199" y="3602570"/>
          <a:ext cx="3304234" cy="1572768"/>
        </p:xfrm>
        <a:graphic>
          <a:graphicData uri="http://schemas.openxmlformats.org/drawingml/2006/table">
            <a:tbl>
              <a:tblPr/>
              <a:tblGrid>
                <a:gridCol w="1652117">
                  <a:extLst>
                    <a:ext uri="{9D8B030D-6E8A-4147-A177-3AD203B41FA5}">
                      <a16:colId xmlns:a16="http://schemas.microsoft.com/office/drawing/2014/main" val="3718980983"/>
                    </a:ext>
                  </a:extLst>
                </a:gridCol>
                <a:gridCol w="1652117">
                  <a:extLst>
                    <a:ext uri="{9D8B030D-6E8A-4147-A177-3AD203B41FA5}">
                      <a16:colId xmlns:a16="http://schemas.microsoft.com/office/drawing/2014/main" val="3264336871"/>
                    </a:ext>
                  </a:extLst>
                </a:gridCol>
              </a:tblGrid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nypd_pct_cd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B9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0AF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10"/>
                        </a:rPr>
                        <a:t>Number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0B9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0B5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93278555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radio_code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30AF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B2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9"/>
                        </a:rPr>
                        <a:t>Text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20B5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0AF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901054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typ_desc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B2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63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9"/>
                        </a:rPr>
                        <a:t>Text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30AF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63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1103022"/>
                  </a:ext>
                </a:extLst>
              </a:tr>
              <a:tr h="393192">
                <a:tc>
                  <a:txBody>
                    <a:bodyPr/>
                    <a:lstStyle/>
                    <a:p>
                      <a:r>
                        <a:rPr lang="en-US" sz="1400" dirty="0" err="1">
                          <a:effectLst/>
                        </a:rPr>
                        <a:t>cip_jobs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183269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63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0B0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u="sng" dirty="0">
                          <a:effectLst/>
                          <a:hlinkClick r:id="rId9"/>
                        </a:rPr>
                        <a:t>Text</a:t>
                      </a:r>
                      <a:endParaRPr lang="en-US" sz="1400" dirty="0">
                        <a:effectLst/>
                      </a:endParaRPr>
                    </a:p>
                  </a:txBody>
                  <a:tcPr marL="31418" marR="78544" marT="39272" marB="39272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631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0B1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23919379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1CF8297B-228E-E329-2F62-2686AB51151F}"/>
              </a:ext>
            </a:extLst>
          </p:cNvPr>
          <p:cNvSpPr/>
          <p:nvPr/>
        </p:nvSpPr>
        <p:spPr>
          <a:xfrm>
            <a:off x="827817" y="2955470"/>
            <a:ext cx="3304234" cy="35705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Miscellaneous</a:t>
            </a:r>
          </a:p>
        </p:txBody>
      </p:sp>
    </p:spTree>
    <p:extLst>
      <p:ext uri="{BB962C8B-B14F-4D97-AF65-F5344CB8AC3E}">
        <p14:creationId xmlns:p14="http://schemas.microsoft.com/office/powerpoint/2010/main" val="1552422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Pipelining Data and Technology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332776"/>
              </p:ext>
            </p:extLst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3074" name="Picture 2" descr="NYC Open Data -">
            <a:extLst>
              <a:ext uri="{FF2B5EF4-FFF2-40B4-BE49-F238E27FC236}">
                <a16:creationId xmlns:a16="http://schemas.microsoft.com/office/drawing/2014/main" id="{F407F791-E725-5653-9984-547860F6CB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84" t="34798" r="16886" b="40764"/>
          <a:stretch/>
        </p:blipFill>
        <p:spPr bwMode="auto">
          <a:xfrm>
            <a:off x="838200" y="2794330"/>
            <a:ext cx="2631182" cy="498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3C2CF57-A6E4-0C06-4A8C-10B631DD9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0438" y="2759548"/>
            <a:ext cx="2120141" cy="567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519869AF-3308-C8B7-2806-3BE0218347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6961" y="2515653"/>
            <a:ext cx="2033338" cy="1055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F106F1D-9678-1BCD-2981-F09208C1AB9F}"/>
              </a:ext>
            </a:extLst>
          </p:cNvPr>
          <p:cNvSpPr txBox="1"/>
          <p:nvPr/>
        </p:nvSpPr>
        <p:spPr>
          <a:xfrm>
            <a:off x="334062" y="3839820"/>
            <a:ext cx="3639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Collecting and understanding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7BBF66-FAE4-686C-84CD-9A7A6827BF53}"/>
              </a:ext>
            </a:extLst>
          </p:cNvPr>
          <p:cNvSpPr txBox="1"/>
          <p:nvPr/>
        </p:nvSpPr>
        <p:spPr>
          <a:xfrm>
            <a:off x="5006445" y="3839820"/>
            <a:ext cx="27481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Hosting data and indexing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C9E9E3-58DA-61AE-121E-416FFD377752}"/>
              </a:ext>
            </a:extLst>
          </p:cNvPr>
          <p:cNvSpPr txBox="1"/>
          <p:nvPr/>
        </p:nvSpPr>
        <p:spPr>
          <a:xfrm>
            <a:off x="9310747" y="3562821"/>
            <a:ext cx="162576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Cleaning data</a:t>
            </a:r>
          </a:p>
          <a:p>
            <a:r>
              <a:rPr lang="en-US" dirty="0"/>
              <a:t>Exploring data</a:t>
            </a:r>
          </a:p>
          <a:p>
            <a:r>
              <a:rPr lang="en-US" dirty="0"/>
              <a:t>Modeling data</a:t>
            </a:r>
          </a:p>
        </p:txBody>
      </p:sp>
    </p:spTree>
    <p:extLst>
      <p:ext uri="{BB962C8B-B14F-4D97-AF65-F5344CB8AC3E}">
        <p14:creationId xmlns:p14="http://schemas.microsoft.com/office/powerpoint/2010/main" val="2543767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Loading Data to MongoDB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1661201"/>
              </p:ext>
            </p:extLst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700F9B12-4852-F806-FCE1-54D0BE27614C}"/>
              </a:ext>
            </a:extLst>
          </p:cNvPr>
          <p:cNvSpPr txBox="1"/>
          <p:nvPr/>
        </p:nvSpPr>
        <p:spPr>
          <a:xfrm>
            <a:off x="1254034" y="1420531"/>
            <a:ext cx="11299868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latin typeface="Lucida Console" panose="020B0609040504020204" pitchFamily="49" charset="0"/>
              </a:rPr>
              <a:t>api_endpoint_ytd</a:t>
            </a:r>
            <a:r>
              <a:rPr lang="en-US" sz="1600" dirty="0">
                <a:latin typeface="Lucida Console" panose="020B0609040504020204" pitchFamily="49" charset="0"/>
              </a:rPr>
              <a:t> = </a:t>
            </a:r>
            <a:r>
              <a:rPr lang="en-US" sz="1600" dirty="0">
                <a:solidFill>
                  <a:schemeClr val="accent5"/>
                </a:solidFill>
                <a:latin typeface="Lucida Console" panose="020B0609040504020204" pitchFamily="49" charset="0"/>
              </a:rPr>
              <a:t>"https://</a:t>
            </a:r>
            <a:r>
              <a:rPr lang="en-US" sz="1600" dirty="0" err="1">
                <a:solidFill>
                  <a:schemeClr val="accent5"/>
                </a:solidFill>
                <a:latin typeface="Lucida Console" panose="020B0609040504020204" pitchFamily="49" charset="0"/>
              </a:rPr>
              <a:t>data.cityofnewyork.us</a:t>
            </a:r>
            <a:r>
              <a:rPr lang="en-US" sz="1600" dirty="0">
                <a:solidFill>
                  <a:schemeClr val="accent5"/>
                </a:solidFill>
                <a:latin typeface="Lucida Console" panose="020B0609040504020204" pitchFamily="49" charset="0"/>
              </a:rPr>
              <a:t>/resource/n2zq-pubd.json" </a:t>
            </a:r>
          </a:p>
          <a:p>
            <a:endParaRPr lang="en-US" sz="1600" dirty="0">
              <a:latin typeface="Lucida Console" panose="020B0609040504020204" pitchFamily="49" charset="0"/>
            </a:endParaRPr>
          </a:p>
          <a:p>
            <a:r>
              <a:rPr lang="en-US" sz="1600" dirty="0" err="1">
                <a:latin typeface="Lucida Console" panose="020B0609040504020204" pitchFamily="49" charset="0"/>
              </a:rPr>
              <a:t>api_endpoint_historic</a:t>
            </a:r>
            <a:r>
              <a:rPr lang="en-US" sz="1600" dirty="0">
                <a:latin typeface="Lucida Console" panose="020B0609040504020204" pitchFamily="49" charset="0"/>
              </a:rPr>
              <a:t> = </a:t>
            </a:r>
            <a:r>
              <a:rPr lang="en-US" sz="1600" dirty="0">
                <a:solidFill>
                  <a:schemeClr val="accent5"/>
                </a:solidFill>
                <a:latin typeface="Lucida Console" panose="020B0609040504020204" pitchFamily="49" charset="0"/>
              </a:rPr>
              <a:t>"https://</a:t>
            </a:r>
            <a:r>
              <a:rPr lang="en-US" sz="1600" dirty="0" err="1">
                <a:solidFill>
                  <a:schemeClr val="accent5"/>
                </a:solidFill>
                <a:latin typeface="Lucida Console" panose="020B0609040504020204" pitchFamily="49" charset="0"/>
              </a:rPr>
              <a:t>data.cityofnewyork.us</a:t>
            </a:r>
            <a:r>
              <a:rPr lang="en-US" sz="1600" dirty="0">
                <a:solidFill>
                  <a:schemeClr val="accent5"/>
                </a:solidFill>
                <a:latin typeface="Lucida Console" panose="020B0609040504020204" pitchFamily="49" charset="0"/>
              </a:rPr>
              <a:t>/resource/d6zx-ckhd.json"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EA224CA9-AF71-68A5-C0F9-43BF7BFC039C}"/>
              </a:ext>
            </a:extLst>
          </p:cNvPr>
          <p:cNvSpPr/>
          <p:nvPr/>
        </p:nvSpPr>
        <p:spPr>
          <a:xfrm>
            <a:off x="5408023" y="2377438"/>
            <a:ext cx="757646" cy="82819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5DDFB86-CB2E-6E6A-4990-A0905308BE23}"/>
              </a:ext>
            </a:extLst>
          </p:cNvPr>
          <p:cNvSpPr txBox="1"/>
          <p:nvPr/>
        </p:nvSpPr>
        <p:spPr>
          <a:xfrm>
            <a:off x="2917372" y="3309645"/>
            <a:ext cx="60779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an App Token with NYC Open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Fetch the data from the APIs - 20,000 data points per call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Insert into a Mongo DB collection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38E8617-A84F-8E90-4F2C-52AAA3A8BB19}"/>
              </a:ext>
            </a:extLst>
          </p:cNvPr>
          <p:cNvCxnSpPr>
            <a:cxnSpLocks/>
          </p:cNvCxnSpPr>
          <p:nvPr/>
        </p:nvCxnSpPr>
        <p:spPr>
          <a:xfrm>
            <a:off x="975360" y="4380625"/>
            <a:ext cx="10267406" cy="0"/>
          </a:xfrm>
          <a:prstGeom prst="line">
            <a:avLst/>
          </a:prstGeom>
          <a:ln w="38100">
            <a:solidFill>
              <a:srgbClr val="7A43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BFF691D-ECCB-964D-7E1E-2005C84A8B61}"/>
              </a:ext>
            </a:extLst>
          </p:cNvPr>
          <p:cNvSpPr txBox="1"/>
          <p:nvPr/>
        </p:nvSpPr>
        <p:spPr>
          <a:xfrm>
            <a:off x="8174082" y="5211333"/>
            <a:ext cx="2723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Add indexes on INCIDENT_YEAR and INCIDENT_DATE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369BED6-DD91-110D-BB64-C8A9AA28B9EE}"/>
              </a:ext>
            </a:extLst>
          </p:cNvPr>
          <p:cNvSpPr/>
          <p:nvPr/>
        </p:nvSpPr>
        <p:spPr>
          <a:xfrm>
            <a:off x="4206240" y="4529934"/>
            <a:ext cx="3161211" cy="2968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Key MongoDB Features Used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097E2CF-BE76-5821-1376-0949CDF40DF4}"/>
              </a:ext>
            </a:extLst>
          </p:cNvPr>
          <p:cNvSpPr txBox="1"/>
          <p:nvPr/>
        </p:nvSpPr>
        <p:spPr>
          <a:xfrm>
            <a:off x="662940" y="5218440"/>
            <a:ext cx="2723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Add indexes on INCIDENT_DATE and </a:t>
            </a:r>
            <a:r>
              <a:rPr lang="en-US" sz="1600" dirty="0" err="1"/>
              <a:t>cad_evnt_id</a:t>
            </a:r>
            <a:endParaRPr lang="en-US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019721-A585-286C-655E-53F944ABDFB8}"/>
              </a:ext>
            </a:extLst>
          </p:cNvPr>
          <p:cNvSpPr txBox="1"/>
          <p:nvPr/>
        </p:nvSpPr>
        <p:spPr>
          <a:xfrm>
            <a:off x="4418511" y="5211333"/>
            <a:ext cx="272360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Add in INCIDENT_YEAR and INCIDENT_DATE fields to sample by year-month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32F0D4D-7515-DCCB-FBCE-7A1DC9C4FF05}"/>
              </a:ext>
            </a:extLst>
          </p:cNvPr>
          <p:cNvCxnSpPr>
            <a:cxnSpLocks/>
          </p:cNvCxnSpPr>
          <p:nvPr/>
        </p:nvCxnSpPr>
        <p:spPr>
          <a:xfrm>
            <a:off x="2024743" y="5083270"/>
            <a:ext cx="7511143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7B38DB5A-7BBF-D255-4069-7D053FB74822}"/>
              </a:ext>
            </a:extLst>
          </p:cNvPr>
          <p:cNvSpPr>
            <a:spLocks noChangeAspect="1"/>
          </p:cNvSpPr>
          <p:nvPr/>
        </p:nvSpPr>
        <p:spPr>
          <a:xfrm>
            <a:off x="1933303" y="4991830"/>
            <a:ext cx="182880" cy="18288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79FB6F0-D3D0-FB1E-2A5D-F809D8DE4CC4}"/>
              </a:ext>
            </a:extLst>
          </p:cNvPr>
          <p:cNvSpPr>
            <a:spLocks noChangeAspect="1"/>
          </p:cNvSpPr>
          <p:nvPr/>
        </p:nvSpPr>
        <p:spPr>
          <a:xfrm>
            <a:off x="5688874" y="4991830"/>
            <a:ext cx="182880" cy="18288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E6F71E5-B960-5CE2-DD72-DC01B66D0FF1}"/>
              </a:ext>
            </a:extLst>
          </p:cNvPr>
          <p:cNvSpPr>
            <a:spLocks noChangeAspect="1"/>
          </p:cNvSpPr>
          <p:nvPr/>
        </p:nvSpPr>
        <p:spPr>
          <a:xfrm>
            <a:off x="9444445" y="4991830"/>
            <a:ext cx="182880" cy="18288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9024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Sampling Data from MongoDB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58055536"/>
              </p:ext>
            </p:extLst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9818F5B6-2A49-DEBD-B030-5A9D2C46C6BC}"/>
              </a:ext>
            </a:extLst>
          </p:cNvPr>
          <p:cNvSpPr/>
          <p:nvPr/>
        </p:nvSpPr>
        <p:spPr>
          <a:xfrm>
            <a:off x="838200" y="1731171"/>
            <a:ext cx="4232367" cy="1345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Pull all available month-year combinations from MongoDB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F42000-02A8-C60B-7B0B-4477A60E7493}"/>
              </a:ext>
            </a:extLst>
          </p:cNvPr>
          <p:cNvSpPr/>
          <p:nvPr/>
        </p:nvSpPr>
        <p:spPr>
          <a:xfrm>
            <a:off x="838199" y="4174672"/>
            <a:ext cx="4232367" cy="13457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Pull 1,000 rows from each month-year down into the local </a:t>
            </a:r>
            <a:r>
              <a:rPr lang="en-US" sz="2400" dirty="0" err="1"/>
              <a:t>JupyterHub</a:t>
            </a:r>
            <a:r>
              <a:rPr lang="en-US" sz="2400" dirty="0"/>
              <a:t> environment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5D0D989C-404C-1FC3-5D44-E6E9E5745798}"/>
              </a:ext>
            </a:extLst>
          </p:cNvPr>
          <p:cNvSpPr/>
          <p:nvPr/>
        </p:nvSpPr>
        <p:spPr>
          <a:xfrm>
            <a:off x="2575559" y="3211689"/>
            <a:ext cx="757646" cy="828197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FFE5BA-30BC-A5BC-B278-31BCDD25E261}"/>
              </a:ext>
            </a:extLst>
          </p:cNvPr>
          <p:cNvSpPr txBox="1"/>
          <p:nvPr/>
        </p:nvSpPr>
        <p:spPr>
          <a:xfrm>
            <a:off x="5589222" y="1450994"/>
            <a:ext cx="592836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Key Benefits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Save on space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Ensure we get data from all time periods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Utilize indexed rows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Don’t have to rely on API and data is backed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85AD4F85-5F1E-5297-7697-BFC8FAD7F69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99075" y="3076904"/>
            <a:ext cx="5308654" cy="2861966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059714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and Preparing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8335573"/>
              </p:ext>
            </p:extLst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6B969AE-08C4-52F5-5546-538EE8B87739}"/>
              </a:ext>
            </a:extLst>
          </p:cNvPr>
          <p:cNvSpPr txBox="1"/>
          <p:nvPr/>
        </p:nvSpPr>
        <p:spPr>
          <a:xfrm>
            <a:off x="837922" y="1342562"/>
            <a:ext cx="30280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Initial Schema</a:t>
            </a:r>
          </a:p>
          <a:p>
            <a:r>
              <a:rPr lang="en-US" dirty="0"/>
              <a:t>22 columns and 22,000 rows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B0FE47-EF7C-E705-AD04-0D254AC833BB}"/>
              </a:ext>
            </a:extLst>
          </p:cNvPr>
          <p:cNvSpPr txBox="1"/>
          <p:nvPr/>
        </p:nvSpPr>
        <p:spPr>
          <a:xfrm>
            <a:off x="7969604" y="1342562"/>
            <a:ext cx="29046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/>
              <a:t>Cleaned Schema</a:t>
            </a:r>
          </a:p>
          <a:p>
            <a:r>
              <a:rPr lang="en-US" dirty="0"/>
              <a:t>22 columns and 5,291 rows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C75D96E8-95E7-AF3F-95E4-8087CC51DC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7665967"/>
              </p:ext>
            </p:extLst>
          </p:nvPr>
        </p:nvGraphicFramePr>
        <p:xfrm>
          <a:off x="7969604" y="1988893"/>
          <a:ext cx="3203500" cy="2867238"/>
        </p:xfrm>
        <a:graphic>
          <a:graphicData uri="http://schemas.openxmlformats.org/drawingml/2006/table">
            <a:tbl>
              <a:tblPr/>
              <a:tblGrid>
                <a:gridCol w="3203500">
                  <a:extLst>
                    <a:ext uri="{9D8B030D-6E8A-4147-A177-3AD203B41FA5}">
                      <a16:colId xmlns:a16="http://schemas.microsoft.com/office/drawing/2014/main" val="908336384"/>
                    </a:ext>
                  </a:extLst>
                </a:gridCol>
              </a:tblGrid>
              <a:tr h="189189">
                <a:tc>
                  <a:txBody>
                    <a:bodyPr/>
                    <a:lstStyle/>
                    <a:p>
                      <a:r>
                        <a:rPr lang="en-US" sz="1400" dirty="0"/>
                        <a:t>NYPD_PCT_CD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3703357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r>
                        <a:rPr lang="en-US" sz="1400" dirty="0"/>
                        <a:t>BORO_NM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2225228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r>
                        <a:rPr lang="en-US" sz="1400" dirty="0"/>
                        <a:t>RADIO_CODE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1619473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r>
                        <a:rPr lang="en-US" sz="1400" dirty="0"/>
                        <a:t>CIP_JOBS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97378868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r>
                        <a:rPr lang="en-US" sz="1400" dirty="0"/>
                        <a:t>INCIDENT_YEAR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0104751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r>
                        <a:rPr lang="en-US" sz="1400" dirty="0"/>
                        <a:t>INCIDENT_MONTH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9693169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7A4300"/>
                          </a:solidFill>
                        </a:rPr>
                        <a:t>TYP_DESC_HAS_{SELECTED_WORDS}</a:t>
                      </a:r>
                    </a:p>
                  </a:txBody>
                  <a:tcPr marL="47297" marR="47297" marT="23649" marB="23649" anchor="ctr">
                    <a:lnL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7339039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7A4300"/>
                          </a:solidFill>
                        </a:rPr>
                        <a:t>HOUR</a:t>
                      </a:r>
                    </a:p>
                  </a:txBody>
                  <a:tcPr marL="47297" marR="47297" marT="23649" marB="23649" anchor="ctr">
                    <a:lnL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164027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7A4300"/>
                          </a:solidFill>
                        </a:rPr>
                        <a:t>WEEKDAY</a:t>
                      </a:r>
                    </a:p>
                  </a:txBody>
                  <a:tcPr marL="47297" marR="47297" marT="23649" marB="23649" anchor="ctr">
                    <a:lnL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7190796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7A4300"/>
                          </a:solidFill>
                        </a:rPr>
                        <a:t>TIME_TO_ARRIVE_FROM_DISPATCH</a:t>
                      </a:r>
                    </a:p>
                  </a:txBody>
                  <a:tcPr marL="47297" marR="47297" marT="23649" marB="23649" anchor="ctr">
                    <a:lnL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1193186"/>
                  </a:ext>
                </a:extLst>
              </a:tr>
              <a:tr h="189189">
                <a:tc>
                  <a:txBody>
                    <a:bodyPr/>
                    <a:lstStyle/>
                    <a:p>
                      <a:r>
                        <a:rPr lang="en-US" sz="1400" dirty="0">
                          <a:solidFill>
                            <a:srgbClr val="7A4300"/>
                          </a:solidFill>
                        </a:rPr>
                        <a:t>NEIGHBORHOOD</a:t>
                      </a:r>
                    </a:p>
                  </a:txBody>
                  <a:tcPr marL="47297" marR="47297" marT="23649" marB="23649" anchor="ctr">
                    <a:lnL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7A43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131380"/>
                  </a:ext>
                </a:extLst>
              </a:tr>
            </a:tbl>
          </a:graphicData>
        </a:graphic>
      </p:graphicFrame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CD570951-7FE5-032C-0AA6-DA0D41CFBD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2578481"/>
              </p:ext>
            </p:extLst>
          </p:nvPr>
        </p:nvGraphicFramePr>
        <p:xfrm>
          <a:off x="837922" y="1988893"/>
          <a:ext cx="1593058" cy="2867238"/>
        </p:xfrm>
        <a:graphic>
          <a:graphicData uri="http://schemas.openxmlformats.org/drawingml/2006/table">
            <a:tbl>
              <a:tblPr/>
              <a:tblGrid>
                <a:gridCol w="1593058">
                  <a:extLst>
                    <a:ext uri="{9D8B030D-6E8A-4147-A177-3AD203B41FA5}">
                      <a16:colId xmlns:a16="http://schemas.microsoft.com/office/drawing/2014/main" val="533711566"/>
                    </a:ext>
                  </a:extLst>
                </a:gridCol>
              </a:tblGrid>
              <a:tr h="135606">
                <a:tc>
                  <a:txBody>
                    <a:bodyPr/>
                    <a:lstStyle/>
                    <a:p>
                      <a:r>
                        <a:rPr lang="en-US" sz="1400" dirty="0"/>
                        <a:t>_Id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3600243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Cad_evnt_id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4983411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Create_date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1816551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Incident_date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73786508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Incident_time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9913049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Nypd_pct_cd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7723358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Boro_nm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81984602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Patrl_boro_nm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838366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Geo_cd_x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19827125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Geo_cd_y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26728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Radio_code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63754235"/>
                  </a:ext>
                </a:extLst>
              </a:tr>
            </a:tbl>
          </a:graphicData>
        </a:graphic>
      </p:graphicFrame>
      <p:graphicFrame>
        <p:nvGraphicFramePr>
          <p:cNvPr id="62" name="Table 61">
            <a:extLst>
              <a:ext uri="{FF2B5EF4-FFF2-40B4-BE49-F238E27FC236}">
                <a16:creationId xmlns:a16="http://schemas.microsoft.com/office/drawing/2014/main" id="{F8316D79-64A0-6067-921E-B48DDC61EE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4744841"/>
              </p:ext>
            </p:extLst>
          </p:nvPr>
        </p:nvGraphicFramePr>
        <p:xfrm>
          <a:off x="2309346" y="1985659"/>
          <a:ext cx="1696594" cy="2867238"/>
        </p:xfrm>
        <a:graphic>
          <a:graphicData uri="http://schemas.openxmlformats.org/drawingml/2006/table">
            <a:tbl>
              <a:tblPr/>
              <a:tblGrid>
                <a:gridCol w="1696594">
                  <a:extLst>
                    <a:ext uri="{9D8B030D-6E8A-4147-A177-3AD203B41FA5}">
                      <a16:colId xmlns:a16="http://schemas.microsoft.com/office/drawing/2014/main" val="821851219"/>
                    </a:ext>
                  </a:extLst>
                </a:gridCol>
              </a:tblGrid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Typ_desc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0779270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Cip_jobs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3708166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Add_ts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88263537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Disp_ts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3970500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Closng_ts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82520400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/>
                        <a:t>Latitude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8402675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/>
                        <a:t>Longitude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69078386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/>
                        <a:t>Location</a:t>
                      </a:r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64601045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Incident_year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906082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Incident_month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11873"/>
                  </a:ext>
                </a:extLst>
              </a:tr>
              <a:tr h="135606">
                <a:tc>
                  <a:txBody>
                    <a:bodyPr/>
                    <a:lstStyle/>
                    <a:p>
                      <a:r>
                        <a:rPr lang="en-US" sz="1400" dirty="0" err="1"/>
                        <a:t>Arrivd_ts</a:t>
                      </a:r>
                      <a:endParaRPr lang="en-US" sz="1400" dirty="0"/>
                    </a:p>
                  </a:txBody>
                  <a:tcPr marL="47297" marR="47297" marT="23649" marB="23649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51976355"/>
                  </a:ext>
                </a:extLst>
              </a:tr>
            </a:tbl>
          </a:graphicData>
        </a:graphic>
      </p:graphicFrame>
      <p:sp>
        <p:nvSpPr>
          <p:cNvPr id="63" name="TextBox 62">
            <a:extLst>
              <a:ext uri="{FF2B5EF4-FFF2-40B4-BE49-F238E27FC236}">
                <a16:creationId xmlns:a16="http://schemas.microsoft.com/office/drawing/2014/main" id="{3F8A7F92-193C-83CB-4F9D-0510ED3781CB}"/>
              </a:ext>
            </a:extLst>
          </p:cNvPr>
          <p:cNvSpPr txBox="1"/>
          <p:nvPr/>
        </p:nvSpPr>
        <p:spPr>
          <a:xfrm>
            <a:off x="7969604" y="4852897"/>
            <a:ext cx="12034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7A4300"/>
                </a:solidFill>
              </a:rPr>
              <a:t>* New Features</a:t>
            </a:r>
          </a:p>
        </p:txBody>
      </p:sp>
      <p:sp>
        <p:nvSpPr>
          <p:cNvPr id="64" name="Right Arrow 63">
            <a:extLst>
              <a:ext uri="{FF2B5EF4-FFF2-40B4-BE49-F238E27FC236}">
                <a16:creationId xmlns:a16="http://schemas.microsoft.com/office/drawing/2014/main" id="{6BE7722E-BECD-9024-315B-C20CC8CAC914}"/>
              </a:ext>
            </a:extLst>
          </p:cNvPr>
          <p:cNvSpPr/>
          <p:nvPr/>
        </p:nvSpPr>
        <p:spPr>
          <a:xfrm>
            <a:off x="3763356" y="3340805"/>
            <a:ext cx="3882770" cy="525705"/>
          </a:xfrm>
          <a:prstGeom prst="rightArrow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00CDC79A-CAE9-700C-15EF-BBBE6A127937}"/>
              </a:ext>
            </a:extLst>
          </p:cNvPr>
          <p:cNvSpPr/>
          <p:nvPr/>
        </p:nvSpPr>
        <p:spPr>
          <a:xfrm>
            <a:off x="4189473" y="1969368"/>
            <a:ext cx="2904641" cy="3268578"/>
          </a:xfrm>
          <a:prstGeom prst="rect">
            <a:avLst/>
          </a:prstGeom>
          <a:solidFill>
            <a:schemeClr val="bg1"/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400" b="1" u="sng" dirty="0">
                <a:solidFill>
                  <a:schemeClr val="accent1"/>
                </a:solidFill>
              </a:rPr>
              <a:t>Cleaning</a:t>
            </a:r>
            <a:endParaRPr lang="en-US" sz="1400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/>
                </a:solidFill>
              </a:rPr>
              <a:t>Dropping unnecessary columns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/>
                </a:solidFill>
              </a:rPr>
              <a:t>Dropping missing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/>
                </a:solidFill>
              </a:rPr>
              <a:t>Cleaning dates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accent1"/>
              </a:solidFill>
            </a:endParaRPr>
          </a:p>
          <a:p>
            <a:r>
              <a:rPr lang="en-US" sz="1400" b="1" u="sng" dirty="0">
                <a:solidFill>
                  <a:schemeClr val="accent1"/>
                </a:solidFill>
              </a:rPr>
              <a:t>New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/>
                </a:solidFill>
              </a:rPr>
              <a:t>Tokenize words and create feature flags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/>
                </a:solidFill>
              </a:rPr>
              <a:t>New time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/>
                </a:solidFill>
              </a:rPr>
              <a:t>Linking data to NYC Neighborhood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1"/>
                </a:solidFill>
              </a:rPr>
              <a:t>Key data: Time to arrive from dispatch time</a:t>
            </a:r>
          </a:p>
        </p:txBody>
      </p:sp>
    </p:spTree>
    <p:extLst>
      <p:ext uri="{BB962C8B-B14F-4D97-AF65-F5344CB8AC3E}">
        <p14:creationId xmlns:p14="http://schemas.microsoft.com/office/powerpoint/2010/main" val="2067673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588D8-7A98-0109-D870-8463E9CA3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and Understanding 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A62EF8B-6532-4315-CD0A-12EAB22290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3268752"/>
              </p:ext>
            </p:extLst>
          </p:nvPr>
        </p:nvGraphicFramePr>
        <p:xfrm>
          <a:off x="308659" y="6269832"/>
          <a:ext cx="11574683" cy="489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 descr="A graph with numbers and a number on it&#10;&#10;Description automatically generated">
            <a:extLst>
              <a:ext uri="{FF2B5EF4-FFF2-40B4-BE49-F238E27FC236}">
                <a16:creationId xmlns:a16="http://schemas.microsoft.com/office/drawing/2014/main" id="{3FCB0927-6E21-FAE0-79AF-2218CCA5E9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63091" y="1571077"/>
            <a:ext cx="7065818" cy="4357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188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1313</TotalTime>
  <Words>1638</Words>
  <Application>Microsoft Macintosh PowerPoint</Application>
  <PresentationFormat>Widescreen</PresentationFormat>
  <Paragraphs>399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-webkit-standard</vt:lpstr>
      <vt:lpstr>Aptos</vt:lpstr>
      <vt:lpstr>Arial</vt:lpstr>
      <vt:lpstr>Lucida Console</vt:lpstr>
      <vt:lpstr>Times New Roman</vt:lpstr>
      <vt:lpstr>Office Theme</vt:lpstr>
      <vt:lpstr>Predicting NYPD Response Times after Dispatch</vt:lpstr>
      <vt:lpstr>Outline</vt:lpstr>
      <vt:lpstr>Introduction</vt:lpstr>
      <vt:lpstr>Data Definition</vt:lpstr>
      <vt:lpstr>Pipelining Data and Technology</vt:lpstr>
      <vt:lpstr>Loading Data to MongoDB</vt:lpstr>
      <vt:lpstr>Sampling Data from MongoDB</vt:lpstr>
      <vt:lpstr>Cleaning and Preparing Data</vt:lpstr>
      <vt:lpstr>Evaluating and Understanding Data</vt:lpstr>
      <vt:lpstr>Evaluating and Understanding Data</vt:lpstr>
      <vt:lpstr>Evaluating and Understanding Data</vt:lpstr>
      <vt:lpstr>Evaluating and Understanding Data</vt:lpstr>
      <vt:lpstr>Evaluating and Understanding Data</vt:lpstr>
      <vt:lpstr>Machine Learning Models</vt:lpstr>
      <vt:lpstr>Machine Learning Models</vt:lpstr>
      <vt:lpstr>Machine Learning Models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Grove, Max</dc:creator>
  <cp:lastModifiedBy>Grove, Max</cp:lastModifiedBy>
  <cp:revision>104</cp:revision>
  <cp:lastPrinted>2024-08-09T23:49:01Z</cp:lastPrinted>
  <dcterms:created xsi:type="dcterms:W3CDTF">2024-08-08T23:12:57Z</dcterms:created>
  <dcterms:modified xsi:type="dcterms:W3CDTF">2024-08-13T00:40:36Z</dcterms:modified>
</cp:coreProperties>
</file>

<file path=docProps/thumbnail.jpeg>
</file>